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60" r:id="rId3"/>
    <p:sldId id="262" r:id="rId4"/>
    <p:sldId id="258" r:id="rId5"/>
    <p:sldId id="263" r:id="rId6"/>
    <p:sldId id="261" r:id="rId7"/>
    <p:sldId id="283" r:id="rId8"/>
    <p:sldId id="275" r:id="rId9"/>
    <p:sldId id="284" r:id="rId10"/>
    <p:sldId id="277" r:id="rId11"/>
    <p:sldId id="280" r:id="rId12"/>
    <p:sldId id="265" r:id="rId13"/>
    <p:sldId id="264" r:id="rId14"/>
    <p:sldId id="266" r:id="rId15"/>
    <p:sldId id="267" r:id="rId16"/>
    <p:sldId id="268" r:id="rId17"/>
    <p:sldId id="269" r:id="rId18"/>
    <p:sldId id="270" r:id="rId19"/>
    <p:sldId id="271" r:id="rId20"/>
    <p:sldId id="273" r:id="rId21"/>
    <p:sldId id="274" r:id="rId22"/>
    <p:sldId id="278" r:id="rId23"/>
    <p:sldId id="279" r:id="rId24"/>
    <p:sldId id="281" r:id="rId25"/>
    <p:sldId id="282"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878" autoAdjust="0"/>
    <p:restoredTop sz="94660"/>
  </p:normalViewPr>
  <p:slideViewPr>
    <p:cSldViewPr snapToGrid="0">
      <p:cViewPr>
        <p:scale>
          <a:sx n="66" d="100"/>
          <a:sy n="66" d="100"/>
        </p:scale>
        <p:origin x="600" y="41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2.jpeg>
</file>

<file path=ppt/media/image3.jpeg>
</file>

<file path=ppt/media/image4.jpeg>
</file>

<file path=ppt/media/image5.pn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A1D233-FC7D-4D1F-A0EA-49AFAE1A315A}" type="datetimeFigureOut">
              <a:rPr lang="en-AU" smtClean="0"/>
              <a:t>26/4/2024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97B6F4-0282-4EC2-86E0-9A356075D76A}" type="slidenum">
              <a:rPr lang="en-AU" smtClean="0"/>
              <a:t>‹#›</a:t>
            </a:fld>
            <a:endParaRPr lang="en-AU"/>
          </a:p>
        </p:txBody>
      </p:sp>
    </p:spTree>
    <p:extLst>
      <p:ext uri="{BB962C8B-B14F-4D97-AF65-F5344CB8AC3E}">
        <p14:creationId xmlns:p14="http://schemas.microsoft.com/office/powerpoint/2010/main" val="2010747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5</a:t>
            </a:fld>
            <a:endParaRPr lang="en-AU"/>
          </a:p>
        </p:txBody>
      </p:sp>
    </p:spTree>
    <p:extLst>
      <p:ext uri="{BB962C8B-B14F-4D97-AF65-F5344CB8AC3E}">
        <p14:creationId xmlns:p14="http://schemas.microsoft.com/office/powerpoint/2010/main" val="29110642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25</a:t>
            </a:fld>
            <a:endParaRPr lang="en-AU"/>
          </a:p>
        </p:txBody>
      </p:sp>
    </p:spTree>
    <p:extLst>
      <p:ext uri="{BB962C8B-B14F-4D97-AF65-F5344CB8AC3E}">
        <p14:creationId xmlns:p14="http://schemas.microsoft.com/office/powerpoint/2010/main" val="360762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7</a:t>
            </a:fld>
            <a:endParaRPr lang="en-AU"/>
          </a:p>
        </p:txBody>
      </p:sp>
    </p:spTree>
    <p:extLst>
      <p:ext uri="{BB962C8B-B14F-4D97-AF65-F5344CB8AC3E}">
        <p14:creationId xmlns:p14="http://schemas.microsoft.com/office/powerpoint/2010/main" val="1149151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9</a:t>
            </a:fld>
            <a:endParaRPr lang="en-AU"/>
          </a:p>
        </p:txBody>
      </p:sp>
    </p:spTree>
    <p:extLst>
      <p:ext uri="{BB962C8B-B14F-4D97-AF65-F5344CB8AC3E}">
        <p14:creationId xmlns:p14="http://schemas.microsoft.com/office/powerpoint/2010/main" val="780003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10</a:t>
            </a:fld>
            <a:endParaRPr lang="en-AU"/>
          </a:p>
        </p:txBody>
      </p:sp>
    </p:spTree>
    <p:extLst>
      <p:ext uri="{BB962C8B-B14F-4D97-AF65-F5344CB8AC3E}">
        <p14:creationId xmlns:p14="http://schemas.microsoft.com/office/powerpoint/2010/main" val="1373553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13</a:t>
            </a:fld>
            <a:endParaRPr lang="en-AU"/>
          </a:p>
        </p:txBody>
      </p:sp>
    </p:spTree>
    <p:extLst>
      <p:ext uri="{BB962C8B-B14F-4D97-AF65-F5344CB8AC3E}">
        <p14:creationId xmlns:p14="http://schemas.microsoft.com/office/powerpoint/2010/main" val="1267620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17</a:t>
            </a:fld>
            <a:endParaRPr lang="en-AU"/>
          </a:p>
        </p:txBody>
      </p:sp>
    </p:spTree>
    <p:extLst>
      <p:ext uri="{BB962C8B-B14F-4D97-AF65-F5344CB8AC3E}">
        <p14:creationId xmlns:p14="http://schemas.microsoft.com/office/powerpoint/2010/main" val="14988787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19</a:t>
            </a:fld>
            <a:endParaRPr lang="en-AU"/>
          </a:p>
        </p:txBody>
      </p:sp>
    </p:spTree>
    <p:extLst>
      <p:ext uri="{BB962C8B-B14F-4D97-AF65-F5344CB8AC3E}">
        <p14:creationId xmlns:p14="http://schemas.microsoft.com/office/powerpoint/2010/main" val="3002203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22</a:t>
            </a:fld>
            <a:endParaRPr lang="en-AU"/>
          </a:p>
        </p:txBody>
      </p:sp>
    </p:spTree>
    <p:extLst>
      <p:ext uri="{BB962C8B-B14F-4D97-AF65-F5344CB8AC3E}">
        <p14:creationId xmlns:p14="http://schemas.microsoft.com/office/powerpoint/2010/main" val="196538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FC97B6F4-0282-4EC2-86E0-9A356075D76A}" type="slidenum">
              <a:rPr lang="en-AU" smtClean="0"/>
              <a:t>24</a:t>
            </a:fld>
            <a:endParaRPr lang="en-AU"/>
          </a:p>
        </p:txBody>
      </p:sp>
    </p:spTree>
    <p:extLst>
      <p:ext uri="{BB962C8B-B14F-4D97-AF65-F5344CB8AC3E}">
        <p14:creationId xmlns:p14="http://schemas.microsoft.com/office/powerpoint/2010/main" val="3260556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2805086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2577302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72881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2074015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3407052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188702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4068082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4187196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1200569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31532611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3D17B11-CCD8-4EEC-AD7E-F410C1454966}" type="datetimeFigureOut">
              <a:rPr lang="zh-CN" altLang="en-US" smtClean="0"/>
              <a:t>2024/4/26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2390041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3D17B11-CCD8-4EEC-AD7E-F410C1454966}" type="datetimeFigureOut">
              <a:rPr lang="zh-CN" altLang="en-US" smtClean="0"/>
              <a:t>2024/4/26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79CB688-378F-4534-BFFE-AF122467FDB7}" type="slidenum">
              <a:rPr lang="zh-CN" altLang="en-US" smtClean="0"/>
              <a:t>‹#›</a:t>
            </a:fld>
            <a:endParaRPr lang="zh-CN" altLang="en-US"/>
          </a:p>
        </p:txBody>
      </p:sp>
    </p:spTree>
    <p:extLst>
      <p:ext uri="{BB962C8B-B14F-4D97-AF65-F5344CB8AC3E}">
        <p14:creationId xmlns:p14="http://schemas.microsoft.com/office/powerpoint/2010/main" val="25631461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tp-link.com/us/home-networking/wifi-router/archer-ax10000/"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redhat.com/architect/infrastructure-portfolio-architecture" TargetMode="External"/><Relationship Id="rId2" Type="http://schemas.openxmlformats.org/officeDocument/2006/relationships/hyperlink" Target="https://wpgc.io/blog/network-infrastructure-design-guide-to-planning-and-implementation/" TargetMode="External"/><Relationship Id="rId1" Type="http://schemas.openxmlformats.org/officeDocument/2006/relationships/slideLayout" Target="../slideLayouts/slideLayout2.xml"/><Relationship Id="rId6" Type="http://schemas.openxmlformats.org/officeDocument/2006/relationships/hyperlink" Target="https://www.tp-link.com/us/home-networking/wifi-router/archer-ax10000/" TargetMode="External"/><Relationship Id="rId5" Type="http://schemas.openxmlformats.org/officeDocument/2006/relationships/hyperlink" Target="https://www.tp-link.com/us/business-networking/unmanaged-switch/tl-sg116p/" TargetMode="External"/><Relationship Id="rId4" Type="http://schemas.openxmlformats.org/officeDocument/2006/relationships/hyperlink" Target="https://www.tp-link.com/au/business-networking/ceiling-mount-ap/eap223/"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tp-link.com/au/business-networking/ceiling-mount-ap/eap223/"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tp-link.com/au/business-networking/unmanaged-switch/tl-sg116/"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www.tp-link.com/us/business-networking/unmanaged-switch/tl-sg116p/"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www.tp-link.com/us/home-networking/wifi-router/archer-ax1000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90205" y="849408"/>
            <a:ext cx="9144000" cy="2387600"/>
          </a:xfrm>
        </p:spPr>
        <p:txBody>
          <a:bodyPr/>
          <a:lstStyle/>
          <a:p>
            <a:r>
              <a:rPr lang="zh-CN" altLang="en-US" sz="6600">
                <a:latin typeface="Calibri"/>
                <a:ea typeface="Gulim"/>
                <a:cs typeface="Calibri"/>
              </a:rPr>
              <a:t>FIT9137 – Assignment </a:t>
            </a:r>
            <a:r>
              <a:rPr lang="en-GB" altLang="zh-CN" sz="6600">
                <a:latin typeface="Calibri"/>
                <a:ea typeface="Gulim"/>
                <a:cs typeface="Calibri"/>
              </a:rPr>
              <a:t>2</a:t>
            </a:r>
            <a:br>
              <a:rPr lang="zh-CN" altLang="en-US" sz="6600">
                <a:latin typeface="Calibri"/>
                <a:ea typeface="Gulim"/>
                <a:cs typeface="Calibri"/>
              </a:rPr>
            </a:br>
            <a:r>
              <a:rPr lang="zh-CN" altLang="en-US" sz="6600">
                <a:latin typeface="Calibri"/>
                <a:ea typeface="Gulim"/>
                <a:cs typeface="Calibri"/>
              </a:rPr>
              <a:t>2024 Semester 1</a:t>
            </a:r>
          </a:p>
        </p:txBody>
      </p:sp>
      <p:sp>
        <p:nvSpPr>
          <p:cNvPr id="3" name="副标题 2"/>
          <p:cNvSpPr>
            <a:spLocks noGrp="1"/>
          </p:cNvSpPr>
          <p:nvPr>
            <p:ph type="subTitle" idx="1"/>
          </p:nvPr>
        </p:nvSpPr>
        <p:spPr>
          <a:xfrm>
            <a:off x="-50800" y="3432768"/>
            <a:ext cx="9144000" cy="1655762"/>
          </a:xfrm>
        </p:spPr>
        <p:txBody>
          <a:bodyPr vert="horz" lIns="91440" tIns="45720" rIns="91440" bIns="45720" rtlCol="0" anchor="t">
            <a:normAutofit/>
          </a:bodyPr>
          <a:lstStyle/>
          <a:p>
            <a:r>
              <a:rPr lang="zh-CN" altLang="en-US" sz="3600" b="1">
                <a:latin typeface="Gulim"/>
                <a:ea typeface="Gulim"/>
              </a:rPr>
              <a:t>Yuebo Feng 34692959</a:t>
            </a:r>
          </a:p>
        </p:txBody>
      </p:sp>
      <p:pic>
        <p:nvPicPr>
          <p:cNvPr id="4" name="图片 3" descr="文本, 信件&#10;&#10;已自动生成说明">
            <a:extLst>
              <a:ext uri="{FF2B5EF4-FFF2-40B4-BE49-F238E27FC236}">
                <a16:creationId xmlns:a16="http://schemas.microsoft.com/office/drawing/2014/main" id="{BDF34BBE-DD35-1128-D145-C318E229B570}"/>
              </a:ext>
            </a:extLst>
          </p:cNvPr>
          <p:cNvPicPr>
            <a:picLocks noChangeAspect="1"/>
          </p:cNvPicPr>
          <p:nvPr/>
        </p:nvPicPr>
        <p:blipFill rotWithShape="1">
          <a:blip r:embed="rId2"/>
          <a:srcRect l="9954" t="13580" r="8333" b="15741"/>
          <a:stretch/>
        </p:blipFill>
        <p:spPr>
          <a:xfrm>
            <a:off x="7543800" y="3762375"/>
            <a:ext cx="4483103" cy="2908304"/>
          </a:xfrm>
          <a:prstGeom prst="rect">
            <a:avLst/>
          </a:prstGeom>
        </p:spPr>
      </p:pic>
    </p:spTree>
    <p:extLst>
      <p:ext uri="{BB962C8B-B14F-4D97-AF65-F5344CB8AC3E}">
        <p14:creationId xmlns:p14="http://schemas.microsoft.com/office/powerpoint/2010/main" val="703088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111E-8352-C432-D99D-57D5AEABAF78}"/>
              </a:ext>
            </a:extLst>
          </p:cNvPr>
          <p:cNvSpPr>
            <a:spLocks noGrp="1"/>
          </p:cNvSpPr>
          <p:nvPr>
            <p:ph type="title"/>
          </p:nvPr>
        </p:nvSpPr>
        <p:spPr/>
        <p:txBody>
          <a:bodyPr>
            <a:normAutofit/>
          </a:bodyPr>
          <a:lstStyle/>
          <a:p>
            <a:r>
              <a:rPr lang="en-GB" dirty="0"/>
              <a:t>Network Design: Length</a:t>
            </a:r>
            <a:endParaRPr lang="en-AU" dirty="0"/>
          </a:p>
        </p:txBody>
      </p:sp>
      <p:pic>
        <p:nvPicPr>
          <p:cNvPr id="4" name="Picture 3" descr="A diagram of a computer network&#10;&#10;Description automatically generated">
            <a:extLst>
              <a:ext uri="{FF2B5EF4-FFF2-40B4-BE49-F238E27FC236}">
                <a16:creationId xmlns:a16="http://schemas.microsoft.com/office/drawing/2014/main" id="{2B20CE55-6EA1-D9CA-6570-15DD55042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72855"/>
            <a:ext cx="12192000" cy="5485145"/>
          </a:xfrm>
          <a:prstGeom prst="rect">
            <a:avLst/>
          </a:prstGeom>
        </p:spPr>
      </p:pic>
      <p:sp>
        <p:nvSpPr>
          <p:cNvPr id="5" name="Left Brace 4">
            <a:extLst>
              <a:ext uri="{FF2B5EF4-FFF2-40B4-BE49-F238E27FC236}">
                <a16:creationId xmlns:a16="http://schemas.microsoft.com/office/drawing/2014/main" id="{0E9A9F71-A596-BF0E-6123-AC85DCBA01DC}"/>
              </a:ext>
            </a:extLst>
          </p:cNvPr>
          <p:cNvSpPr/>
          <p:nvPr/>
        </p:nvSpPr>
        <p:spPr>
          <a:xfrm rot="5400000">
            <a:off x="8730465" y="1539974"/>
            <a:ext cx="1325561" cy="1895912"/>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7" name="Left Brace 6">
            <a:extLst>
              <a:ext uri="{FF2B5EF4-FFF2-40B4-BE49-F238E27FC236}">
                <a16:creationId xmlns:a16="http://schemas.microsoft.com/office/drawing/2014/main" id="{EFFE89C9-4751-23E6-6E9A-D1EFA6FECC84}"/>
              </a:ext>
            </a:extLst>
          </p:cNvPr>
          <p:cNvSpPr/>
          <p:nvPr/>
        </p:nvSpPr>
        <p:spPr>
          <a:xfrm rot="10800000">
            <a:off x="10341202" y="3150708"/>
            <a:ext cx="461915" cy="1515559"/>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8" name="Left Brace 7">
            <a:extLst>
              <a:ext uri="{FF2B5EF4-FFF2-40B4-BE49-F238E27FC236}">
                <a16:creationId xmlns:a16="http://schemas.microsoft.com/office/drawing/2014/main" id="{C27BAAC3-3BD6-8EA0-196D-2927722E5782}"/>
              </a:ext>
            </a:extLst>
          </p:cNvPr>
          <p:cNvSpPr/>
          <p:nvPr/>
        </p:nvSpPr>
        <p:spPr>
          <a:xfrm rot="16200000">
            <a:off x="7510100" y="5970070"/>
            <a:ext cx="361648" cy="559194"/>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9" name="Left Brace 8">
            <a:extLst>
              <a:ext uri="{FF2B5EF4-FFF2-40B4-BE49-F238E27FC236}">
                <a16:creationId xmlns:a16="http://schemas.microsoft.com/office/drawing/2014/main" id="{24AF0991-A12B-AB36-F162-240C11DC61B7}"/>
              </a:ext>
            </a:extLst>
          </p:cNvPr>
          <p:cNvSpPr/>
          <p:nvPr/>
        </p:nvSpPr>
        <p:spPr>
          <a:xfrm>
            <a:off x="6576097" y="3150707"/>
            <a:ext cx="281903" cy="846785"/>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0" name="Left Brace 9">
            <a:extLst>
              <a:ext uri="{FF2B5EF4-FFF2-40B4-BE49-F238E27FC236}">
                <a16:creationId xmlns:a16="http://schemas.microsoft.com/office/drawing/2014/main" id="{9D7C4241-FEFB-2A3A-E6AC-D4FD27764F96}"/>
              </a:ext>
            </a:extLst>
          </p:cNvPr>
          <p:cNvSpPr/>
          <p:nvPr/>
        </p:nvSpPr>
        <p:spPr>
          <a:xfrm rot="12120410">
            <a:off x="6608313" y="4137769"/>
            <a:ext cx="333778" cy="2126843"/>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1" name="Left Brace 10">
            <a:extLst>
              <a:ext uri="{FF2B5EF4-FFF2-40B4-BE49-F238E27FC236}">
                <a16:creationId xmlns:a16="http://schemas.microsoft.com/office/drawing/2014/main" id="{EEA54683-A27C-AC1B-6FD6-1FF5EAE3095C}"/>
              </a:ext>
            </a:extLst>
          </p:cNvPr>
          <p:cNvSpPr/>
          <p:nvPr/>
        </p:nvSpPr>
        <p:spPr>
          <a:xfrm rot="16200000">
            <a:off x="5869854" y="3763073"/>
            <a:ext cx="452292" cy="1578905"/>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2" name="TextBox 11">
            <a:extLst>
              <a:ext uri="{FF2B5EF4-FFF2-40B4-BE49-F238E27FC236}">
                <a16:creationId xmlns:a16="http://schemas.microsoft.com/office/drawing/2014/main" id="{7CA79B6D-CFFA-4290-DD09-C3C9D4380F76}"/>
              </a:ext>
            </a:extLst>
          </p:cNvPr>
          <p:cNvSpPr txBox="1"/>
          <p:nvPr/>
        </p:nvSpPr>
        <p:spPr>
          <a:xfrm>
            <a:off x="11277600" y="3708432"/>
            <a:ext cx="680720" cy="400110"/>
          </a:xfrm>
          <a:prstGeom prst="rect">
            <a:avLst/>
          </a:prstGeom>
          <a:noFill/>
        </p:spPr>
        <p:txBody>
          <a:bodyPr wrap="square" rtlCol="0">
            <a:spAutoFit/>
          </a:bodyPr>
          <a:lstStyle/>
          <a:p>
            <a:r>
              <a:rPr lang="en-AU" sz="2000">
                <a:solidFill>
                  <a:schemeClr val="accent3">
                    <a:lumMod val="60000"/>
                    <a:lumOff val="40000"/>
                  </a:schemeClr>
                </a:solidFill>
              </a:rPr>
              <a:t>20m</a:t>
            </a:r>
          </a:p>
        </p:txBody>
      </p:sp>
      <p:sp>
        <p:nvSpPr>
          <p:cNvPr id="13" name="Left Brace 12">
            <a:extLst>
              <a:ext uri="{FF2B5EF4-FFF2-40B4-BE49-F238E27FC236}">
                <a16:creationId xmlns:a16="http://schemas.microsoft.com/office/drawing/2014/main" id="{88DF9896-E9E1-5CF0-4502-E1860063A5A3}"/>
              </a:ext>
            </a:extLst>
          </p:cNvPr>
          <p:cNvSpPr/>
          <p:nvPr/>
        </p:nvSpPr>
        <p:spPr>
          <a:xfrm rot="5400000">
            <a:off x="8248396" y="1991563"/>
            <a:ext cx="614976" cy="282151"/>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4" name="Left Brace 13">
            <a:extLst>
              <a:ext uri="{FF2B5EF4-FFF2-40B4-BE49-F238E27FC236}">
                <a16:creationId xmlns:a16="http://schemas.microsoft.com/office/drawing/2014/main" id="{B7042DAD-8C5E-96FA-63D9-AEE782D35FAA}"/>
              </a:ext>
            </a:extLst>
          </p:cNvPr>
          <p:cNvSpPr/>
          <p:nvPr/>
        </p:nvSpPr>
        <p:spPr>
          <a:xfrm rot="5400000">
            <a:off x="8399057" y="1863178"/>
            <a:ext cx="874412" cy="798354"/>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5" name="Left Brace 14">
            <a:extLst>
              <a:ext uri="{FF2B5EF4-FFF2-40B4-BE49-F238E27FC236}">
                <a16:creationId xmlns:a16="http://schemas.microsoft.com/office/drawing/2014/main" id="{7087F734-7A04-72BC-3B3A-6D27FB79E822}"/>
              </a:ext>
            </a:extLst>
          </p:cNvPr>
          <p:cNvSpPr/>
          <p:nvPr/>
        </p:nvSpPr>
        <p:spPr>
          <a:xfrm rot="5400000">
            <a:off x="8549964" y="1712273"/>
            <a:ext cx="1050117" cy="1275874"/>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6" name="TextBox 15">
            <a:extLst>
              <a:ext uri="{FF2B5EF4-FFF2-40B4-BE49-F238E27FC236}">
                <a16:creationId xmlns:a16="http://schemas.microsoft.com/office/drawing/2014/main" id="{B13FD814-FD9E-7757-28DB-8FE40B9A0D1C}"/>
              </a:ext>
            </a:extLst>
          </p:cNvPr>
          <p:cNvSpPr txBox="1"/>
          <p:nvPr/>
        </p:nvSpPr>
        <p:spPr>
          <a:xfrm>
            <a:off x="9215120" y="1506023"/>
            <a:ext cx="640080" cy="369332"/>
          </a:xfrm>
          <a:prstGeom prst="rect">
            <a:avLst/>
          </a:prstGeom>
          <a:noFill/>
        </p:spPr>
        <p:txBody>
          <a:bodyPr wrap="square" rtlCol="0">
            <a:spAutoFit/>
          </a:bodyPr>
          <a:lstStyle/>
          <a:p>
            <a:r>
              <a:rPr lang="en-AU">
                <a:solidFill>
                  <a:schemeClr val="accent3">
                    <a:lumMod val="60000"/>
                    <a:lumOff val="40000"/>
                  </a:schemeClr>
                </a:solidFill>
              </a:rPr>
              <a:t>32m</a:t>
            </a:r>
          </a:p>
        </p:txBody>
      </p:sp>
      <p:sp>
        <p:nvSpPr>
          <p:cNvPr id="18" name="TextBox 17">
            <a:extLst>
              <a:ext uri="{FF2B5EF4-FFF2-40B4-BE49-F238E27FC236}">
                <a16:creationId xmlns:a16="http://schemas.microsoft.com/office/drawing/2014/main" id="{17ADAD51-68CF-00A1-4901-94C89341D22D}"/>
              </a:ext>
            </a:extLst>
          </p:cNvPr>
          <p:cNvSpPr txBox="1"/>
          <p:nvPr/>
        </p:nvSpPr>
        <p:spPr>
          <a:xfrm>
            <a:off x="8831474" y="1413640"/>
            <a:ext cx="640080" cy="369332"/>
          </a:xfrm>
          <a:prstGeom prst="rect">
            <a:avLst/>
          </a:prstGeom>
          <a:noFill/>
        </p:spPr>
        <p:txBody>
          <a:bodyPr wrap="square" rtlCol="0">
            <a:spAutoFit/>
          </a:bodyPr>
          <a:lstStyle/>
          <a:p>
            <a:r>
              <a:rPr lang="en-AU">
                <a:solidFill>
                  <a:schemeClr val="accent3">
                    <a:lumMod val="60000"/>
                    <a:lumOff val="40000"/>
                  </a:schemeClr>
                </a:solidFill>
              </a:rPr>
              <a:t>24m</a:t>
            </a:r>
          </a:p>
        </p:txBody>
      </p:sp>
      <p:sp>
        <p:nvSpPr>
          <p:cNvPr id="19" name="TextBox 18">
            <a:extLst>
              <a:ext uri="{FF2B5EF4-FFF2-40B4-BE49-F238E27FC236}">
                <a16:creationId xmlns:a16="http://schemas.microsoft.com/office/drawing/2014/main" id="{90368491-8335-5A9D-C86D-1C3FD0F752B5}"/>
              </a:ext>
            </a:extLst>
          </p:cNvPr>
          <p:cNvSpPr txBox="1"/>
          <p:nvPr/>
        </p:nvSpPr>
        <p:spPr>
          <a:xfrm>
            <a:off x="8103999" y="1506023"/>
            <a:ext cx="640080" cy="369332"/>
          </a:xfrm>
          <a:prstGeom prst="rect">
            <a:avLst/>
          </a:prstGeom>
          <a:noFill/>
        </p:spPr>
        <p:txBody>
          <a:bodyPr wrap="square" rtlCol="0">
            <a:spAutoFit/>
          </a:bodyPr>
          <a:lstStyle/>
          <a:p>
            <a:r>
              <a:rPr lang="en-AU">
                <a:solidFill>
                  <a:schemeClr val="accent3">
                    <a:lumMod val="60000"/>
                    <a:lumOff val="40000"/>
                  </a:schemeClr>
                </a:solidFill>
              </a:rPr>
              <a:t>8m</a:t>
            </a:r>
          </a:p>
        </p:txBody>
      </p:sp>
      <p:sp>
        <p:nvSpPr>
          <p:cNvPr id="20" name="TextBox 19">
            <a:extLst>
              <a:ext uri="{FF2B5EF4-FFF2-40B4-BE49-F238E27FC236}">
                <a16:creationId xmlns:a16="http://schemas.microsoft.com/office/drawing/2014/main" id="{E4D1ECF0-7280-310E-2CC2-789B0E801E6B}"/>
              </a:ext>
            </a:extLst>
          </p:cNvPr>
          <p:cNvSpPr txBox="1"/>
          <p:nvPr/>
        </p:nvSpPr>
        <p:spPr>
          <a:xfrm>
            <a:off x="8463121" y="1506023"/>
            <a:ext cx="640080" cy="369332"/>
          </a:xfrm>
          <a:prstGeom prst="rect">
            <a:avLst/>
          </a:prstGeom>
          <a:noFill/>
        </p:spPr>
        <p:txBody>
          <a:bodyPr wrap="square" rtlCol="0">
            <a:spAutoFit/>
          </a:bodyPr>
          <a:lstStyle/>
          <a:p>
            <a:r>
              <a:rPr lang="en-AU">
                <a:solidFill>
                  <a:schemeClr val="accent3">
                    <a:lumMod val="60000"/>
                    <a:lumOff val="40000"/>
                  </a:schemeClr>
                </a:solidFill>
              </a:rPr>
              <a:t>16m</a:t>
            </a:r>
          </a:p>
        </p:txBody>
      </p:sp>
      <p:sp>
        <p:nvSpPr>
          <p:cNvPr id="21" name="TextBox 20">
            <a:extLst>
              <a:ext uri="{FF2B5EF4-FFF2-40B4-BE49-F238E27FC236}">
                <a16:creationId xmlns:a16="http://schemas.microsoft.com/office/drawing/2014/main" id="{B02182DF-B6D0-2309-11FF-7678F1711626}"/>
              </a:ext>
            </a:extLst>
          </p:cNvPr>
          <p:cNvSpPr txBox="1"/>
          <p:nvPr/>
        </p:nvSpPr>
        <p:spPr>
          <a:xfrm>
            <a:off x="7471509" y="6425055"/>
            <a:ext cx="640080" cy="369332"/>
          </a:xfrm>
          <a:prstGeom prst="rect">
            <a:avLst/>
          </a:prstGeom>
          <a:noFill/>
        </p:spPr>
        <p:txBody>
          <a:bodyPr wrap="square" rtlCol="0">
            <a:spAutoFit/>
          </a:bodyPr>
          <a:lstStyle/>
          <a:p>
            <a:r>
              <a:rPr lang="en-AU">
                <a:solidFill>
                  <a:schemeClr val="accent3">
                    <a:lumMod val="60000"/>
                    <a:lumOff val="40000"/>
                  </a:schemeClr>
                </a:solidFill>
              </a:rPr>
              <a:t>3m</a:t>
            </a:r>
          </a:p>
        </p:txBody>
      </p:sp>
      <p:sp>
        <p:nvSpPr>
          <p:cNvPr id="22" name="TextBox 21">
            <a:extLst>
              <a:ext uri="{FF2B5EF4-FFF2-40B4-BE49-F238E27FC236}">
                <a16:creationId xmlns:a16="http://schemas.microsoft.com/office/drawing/2014/main" id="{A02C0FCF-43C7-D2E9-56E0-9C39BD704270}"/>
              </a:ext>
            </a:extLst>
          </p:cNvPr>
          <p:cNvSpPr txBox="1"/>
          <p:nvPr/>
        </p:nvSpPr>
        <p:spPr>
          <a:xfrm>
            <a:off x="6135122" y="3356017"/>
            <a:ext cx="640080" cy="369332"/>
          </a:xfrm>
          <a:prstGeom prst="rect">
            <a:avLst/>
          </a:prstGeom>
          <a:noFill/>
        </p:spPr>
        <p:txBody>
          <a:bodyPr wrap="square" rtlCol="0">
            <a:spAutoFit/>
          </a:bodyPr>
          <a:lstStyle/>
          <a:p>
            <a:r>
              <a:rPr lang="en-AU">
                <a:solidFill>
                  <a:schemeClr val="accent3">
                    <a:lumMod val="60000"/>
                    <a:lumOff val="40000"/>
                  </a:schemeClr>
                </a:solidFill>
              </a:rPr>
              <a:t>3m</a:t>
            </a:r>
          </a:p>
        </p:txBody>
      </p:sp>
      <p:sp>
        <p:nvSpPr>
          <p:cNvPr id="23" name="TextBox 22">
            <a:extLst>
              <a:ext uri="{FF2B5EF4-FFF2-40B4-BE49-F238E27FC236}">
                <a16:creationId xmlns:a16="http://schemas.microsoft.com/office/drawing/2014/main" id="{C9F7B93D-CA26-64E8-DBE2-89E7853F3D65}"/>
              </a:ext>
            </a:extLst>
          </p:cNvPr>
          <p:cNvSpPr txBox="1"/>
          <p:nvPr/>
        </p:nvSpPr>
        <p:spPr>
          <a:xfrm>
            <a:off x="5775960" y="4481601"/>
            <a:ext cx="640080" cy="369332"/>
          </a:xfrm>
          <a:prstGeom prst="rect">
            <a:avLst/>
          </a:prstGeom>
          <a:noFill/>
        </p:spPr>
        <p:txBody>
          <a:bodyPr wrap="square" rtlCol="0">
            <a:spAutoFit/>
          </a:bodyPr>
          <a:lstStyle/>
          <a:p>
            <a:r>
              <a:rPr lang="en-AU">
                <a:solidFill>
                  <a:schemeClr val="accent3">
                    <a:lumMod val="60000"/>
                    <a:lumOff val="40000"/>
                  </a:schemeClr>
                </a:solidFill>
              </a:rPr>
              <a:t>50m</a:t>
            </a:r>
          </a:p>
        </p:txBody>
      </p:sp>
      <p:sp>
        <p:nvSpPr>
          <p:cNvPr id="24" name="TextBox 23">
            <a:extLst>
              <a:ext uri="{FF2B5EF4-FFF2-40B4-BE49-F238E27FC236}">
                <a16:creationId xmlns:a16="http://schemas.microsoft.com/office/drawing/2014/main" id="{0C9D38B4-3F08-589C-316F-813496198D71}"/>
              </a:ext>
            </a:extLst>
          </p:cNvPr>
          <p:cNvSpPr txBox="1"/>
          <p:nvPr/>
        </p:nvSpPr>
        <p:spPr>
          <a:xfrm>
            <a:off x="6537960" y="5358728"/>
            <a:ext cx="594360" cy="646331"/>
          </a:xfrm>
          <a:prstGeom prst="rect">
            <a:avLst/>
          </a:prstGeom>
          <a:noFill/>
        </p:spPr>
        <p:txBody>
          <a:bodyPr wrap="square" rtlCol="0">
            <a:spAutoFit/>
          </a:bodyPr>
          <a:lstStyle/>
          <a:p>
            <a:r>
              <a:rPr lang="en-AU">
                <a:solidFill>
                  <a:schemeClr val="accent3">
                    <a:lumMod val="60000"/>
                    <a:lumOff val="40000"/>
                  </a:schemeClr>
                </a:solidFill>
              </a:rPr>
              <a:t>100m</a:t>
            </a:r>
          </a:p>
        </p:txBody>
      </p:sp>
    </p:spTree>
    <p:extLst>
      <p:ext uri="{BB962C8B-B14F-4D97-AF65-F5344CB8AC3E}">
        <p14:creationId xmlns:p14="http://schemas.microsoft.com/office/powerpoint/2010/main" val="4292099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111E-8352-C432-D99D-57D5AEABAF78}"/>
              </a:ext>
            </a:extLst>
          </p:cNvPr>
          <p:cNvSpPr>
            <a:spLocks noGrp="1"/>
          </p:cNvSpPr>
          <p:nvPr>
            <p:ph type="title"/>
          </p:nvPr>
        </p:nvSpPr>
        <p:spPr/>
        <p:txBody>
          <a:bodyPr>
            <a:normAutofit/>
          </a:bodyPr>
          <a:lstStyle/>
          <a:p>
            <a:r>
              <a:rPr lang="en-GB" dirty="0"/>
              <a:t>Network Design: Length</a:t>
            </a:r>
            <a:endParaRPr lang="en-AU" dirty="0"/>
          </a:p>
        </p:txBody>
      </p:sp>
      <p:pic>
        <p:nvPicPr>
          <p:cNvPr id="4" name="Picture 3" descr="A diagram of a network&#10;&#10;Description automatically generated">
            <a:extLst>
              <a:ext uri="{FF2B5EF4-FFF2-40B4-BE49-F238E27FC236}">
                <a16:creationId xmlns:a16="http://schemas.microsoft.com/office/drawing/2014/main" id="{DF502E51-E33A-9B10-8E02-1CB7C65806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20483"/>
            <a:ext cx="12192000" cy="5437517"/>
          </a:xfrm>
          <a:prstGeom prst="rect">
            <a:avLst/>
          </a:prstGeom>
        </p:spPr>
      </p:pic>
      <p:sp>
        <p:nvSpPr>
          <p:cNvPr id="5" name="TextBox 4">
            <a:extLst>
              <a:ext uri="{FF2B5EF4-FFF2-40B4-BE49-F238E27FC236}">
                <a16:creationId xmlns:a16="http://schemas.microsoft.com/office/drawing/2014/main" id="{6AB2EDB9-BC92-7EA2-5D9C-934A9909FCE3}"/>
              </a:ext>
            </a:extLst>
          </p:cNvPr>
          <p:cNvSpPr txBox="1"/>
          <p:nvPr/>
        </p:nvSpPr>
        <p:spPr>
          <a:xfrm>
            <a:off x="8409940" y="1316118"/>
            <a:ext cx="640080" cy="369332"/>
          </a:xfrm>
          <a:prstGeom prst="rect">
            <a:avLst/>
          </a:prstGeom>
          <a:noFill/>
        </p:spPr>
        <p:txBody>
          <a:bodyPr wrap="square" rtlCol="0">
            <a:spAutoFit/>
          </a:bodyPr>
          <a:lstStyle/>
          <a:p>
            <a:r>
              <a:rPr lang="en-AU">
                <a:solidFill>
                  <a:schemeClr val="accent3">
                    <a:lumMod val="60000"/>
                    <a:lumOff val="40000"/>
                  </a:schemeClr>
                </a:solidFill>
              </a:rPr>
              <a:t>32m</a:t>
            </a:r>
          </a:p>
        </p:txBody>
      </p:sp>
      <p:sp>
        <p:nvSpPr>
          <p:cNvPr id="6" name="Left Brace 5">
            <a:extLst>
              <a:ext uri="{FF2B5EF4-FFF2-40B4-BE49-F238E27FC236}">
                <a16:creationId xmlns:a16="http://schemas.microsoft.com/office/drawing/2014/main" id="{C0861B28-0B41-0B9D-DED3-4215FCA8373E}"/>
              </a:ext>
            </a:extLst>
          </p:cNvPr>
          <p:cNvSpPr/>
          <p:nvPr/>
        </p:nvSpPr>
        <p:spPr>
          <a:xfrm rot="5400000">
            <a:off x="7945848" y="1167859"/>
            <a:ext cx="1325561" cy="2371222"/>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8" name="Left Brace 7">
            <a:extLst>
              <a:ext uri="{FF2B5EF4-FFF2-40B4-BE49-F238E27FC236}">
                <a16:creationId xmlns:a16="http://schemas.microsoft.com/office/drawing/2014/main" id="{7CDAAD88-C166-FC4D-113B-60C6918383F6}"/>
              </a:ext>
            </a:extLst>
          </p:cNvPr>
          <p:cNvSpPr/>
          <p:nvPr/>
        </p:nvSpPr>
        <p:spPr>
          <a:xfrm rot="5400000">
            <a:off x="7204168" y="1904299"/>
            <a:ext cx="1325561" cy="887863"/>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9" name="TextBox 8">
            <a:extLst>
              <a:ext uri="{FF2B5EF4-FFF2-40B4-BE49-F238E27FC236}">
                <a16:creationId xmlns:a16="http://schemas.microsoft.com/office/drawing/2014/main" id="{A580E38F-EBAF-C407-50E0-B4890D0349FE}"/>
              </a:ext>
            </a:extLst>
          </p:cNvPr>
          <p:cNvSpPr txBox="1"/>
          <p:nvPr/>
        </p:nvSpPr>
        <p:spPr>
          <a:xfrm>
            <a:off x="7596439" y="1323976"/>
            <a:ext cx="640080" cy="369332"/>
          </a:xfrm>
          <a:prstGeom prst="rect">
            <a:avLst/>
          </a:prstGeom>
          <a:noFill/>
        </p:spPr>
        <p:txBody>
          <a:bodyPr wrap="square" rtlCol="0">
            <a:spAutoFit/>
          </a:bodyPr>
          <a:lstStyle/>
          <a:p>
            <a:r>
              <a:rPr lang="en-AU">
                <a:solidFill>
                  <a:schemeClr val="accent3">
                    <a:lumMod val="60000"/>
                    <a:lumOff val="40000"/>
                  </a:schemeClr>
                </a:solidFill>
              </a:rPr>
              <a:t>16m</a:t>
            </a:r>
          </a:p>
        </p:txBody>
      </p:sp>
      <p:sp>
        <p:nvSpPr>
          <p:cNvPr id="10" name="Left Brace 9">
            <a:extLst>
              <a:ext uri="{FF2B5EF4-FFF2-40B4-BE49-F238E27FC236}">
                <a16:creationId xmlns:a16="http://schemas.microsoft.com/office/drawing/2014/main" id="{DCE81FEC-7286-E26A-7A7B-464FC2BAC2A4}"/>
              </a:ext>
            </a:extLst>
          </p:cNvPr>
          <p:cNvSpPr/>
          <p:nvPr/>
        </p:nvSpPr>
        <p:spPr>
          <a:xfrm rot="16200000">
            <a:off x="6095018" y="6006816"/>
            <a:ext cx="466090" cy="667317"/>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1" name="TextBox 10">
            <a:extLst>
              <a:ext uri="{FF2B5EF4-FFF2-40B4-BE49-F238E27FC236}">
                <a16:creationId xmlns:a16="http://schemas.microsoft.com/office/drawing/2014/main" id="{F6C03793-725A-C093-AE67-969CF60F1B64}"/>
              </a:ext>
            </a:extLst>
          </p:cNvPr>
          <p:cNvSpPr txBox="1"/>
          <p:nvPr/>
        </p:nvSpPr>
        <p:spPr>
          <a:xfrm>
            <a:off x="5880100" y="6446242"/>
            <a:ext cx="640080" cy="369332"/>
          </a:xfrm>
          <a:prstGeom prst="rect">
            <a:avLst/>
          </a:prstGeom>
          <a:noFill/>
        </p:spPr>
        <p:txBody>
          <a:bodyPr wrap="square" rtlCol="0">
            <a:spAutoFit/>
          </a:bodyPr>
          <a:lstStyle/>
          <a:p>
            <a:r>
              <a:rPr lang="en-AU">
                <a:solidFill>
                  <a:schemeClr val="accent3">
                    <a:lumMod val="60000"/>
                    <a:lumOff val="40000"/>
                  </a:schemeClr>
                </a:solidFill>
              </a:rPr>
              <a:t>3m</a:t>
            </a:r>
          </a:p>
        </p:txBody>
      </p:sp>
    </p:spTree>
    <p:extLst>
      <p:ext uri="{BB962C8B-B14F-4D97-AF65-F5344CB8AC3E}">
        <p14:creationId xmlns:p14="http://schemas.microsoft.com/office/powerpoint/2010/main" val="11271585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164E3-0E28-F501-BDE6-F176405F657C}"/>
              </a:ext>
            </a:extLst>
          </p:cNvPr>
          <p:cNvSpPr>
            <a:spLocks noGrp="1"/>
          </p:cNvSpPr>
          <p:nvPr>
            <p:ph type="title"/>
          </p:nvPr>
        </p:nvSpPr>
        <p:spPr/>
        <p:txBody>
          <a:bodyPr/>
          <a:lstStyle/>
          <a:p>
            <a:r>
              <a:rPr lang="en-AU"/>
              <a:t>Network Design: Brand, Series and Costs</a:t>
            </a:r>
          </a:p>
        </p:txBody>
      </p:sp>
      <p:sp>
        <p:nvSpPr>
          <p:cNvPr id="3" name="Content Placeholder 2">
            <a:extLst>
              <a:ext uri="{FF2B5EF4-FFF2-40B4-BE49-F238E27FC236}">
                <a16:creationId xmlns:a16="http://schemas.microsoft.com/office/drawing/2014/main" id="{DD2ED953-2A5A-A6E6-9852-2CB312F5F7E8}"/>
              </a:ext>
            </a:extLst>
          </p:cNvPr>
          <p:cNvSpPr>
            <a:spLocks noGrp="1"/>
          </p:cNvSpPr>
          <p:nvPr>
            <p:ph idx="1"/>
          </p:nvPr>
        </p:nvSpPr>
        <p:spPr>
          <a:xfrm>
            <a:off x="513184" y="1296955"/>
            <a:ext cx="5318449" cy="5561045"/>
          </a:xfrm>
        </p:spPr>
        <p:txBody>
          <a:bodyPr>
            <a:normAutofit/>
          </a:bodyPr>
          <a:lstStyle/>
          <a:p>
            <a:pPr marL="0" indent="0">
              <a:lnSpc>
                <a:spcPct val="160000"/>
              </a:lnSpc>
              <a:buNone/>
            </a:pPr>
            <a:r>
              <a:rPr lang="en-AU" sz="2000" dirty="0"/>
              <a:t>Access point</a:t>
            </a:r>
          </a:p>
          <a:p>
            <a:pPr>
              <a:lnSpc>
                <a:spcPct val="160000"/>
              </a:lnSpc>
            </a:pPr>
            <a:r>
              <a:rPr lang="en-AU" sz="2000" dirty="0"/>
              <a:t>TP-Link EAP223</a:t>
            </a:r>
          </a:p>
          <a:p>
            <a:pPr>
              <a:lnSpc>
                <a:spcPct val="160000"/>
              </a:lnSpc>
            </a:pPr>
            <a:r>
              <a:rPr lang="en-GB" sz="2000" dirty="0"/>
              <a:t>Up to 1317 Mbps</a:t>
            </a:r>
            <a:endParaRPr lang="en-AU" sz="2000" dirty="0"/>
          </a:p>
          <a:p>
            <a:pPr>
              <a:lnSpc>
                <a:spcPct val="160000"/>
              </a:lnSpc>
            </a:pPr>
            <a:r>
              <a:rPr lang="en-US" altLang="zh-CN" sz="2000" dirty="0"/>
              <a:t>Price: AUD 150 * 4 * 2 * 2 = AUD 2400</a:t>
            </a:r>
          </a:p>
          <a:p>
            <a:pPr>
              <a:lnSpc>
                <a:spcPct val="160000"/>
              </a:lnSpc>
            </a:pPr>
            <a:endParaRPr lang="en-US" sz="2000" dirty="0"/>
          </a:p>
          <a:p>
            <a:pPr marL="0" indent="0">
              <a:lnSpc>
                <a:spcPct val="160000"/>
              </a:lnSpc>
              <a:buNone/>
            </a:pPr>
            <a:r>
              <a:rPr lang="en-US" sz="2000" dirty="0"/>
              <a:t>1000-Mbps switch: connecting PCs and Aps</a:t>
            </a:r>
          </a:p>
          <a:p>
            <a:pPr>
              <a:lnSpc>
                <a:spcPct val="160000"/>
              </a:lnSpc>
            </a:pPr>
            <a:r>
              <a:rPr lang="en-AU" sz="2000" dirty="0"/>
              <a:t>TL-SG116</a:t>
            </a:r>
          </a:p>
          <a:p>
            <a:pPr>
              <a:lnSpc>
                <a:spcPct val="160000"/>
              </a:lnSpc>
            </a:pPr>
            <a:r>
              <a:rPr lang="en-AU" sz="2000" dirty="0"/>
              <a:t>16 ports for 10/100/1000Mbps</a:t>
            </a:r>
            <a:endParaRPr lang="en-US" sz="2000" dirty="0"/>
          </a:p>
          <a:p>
            <a:pPr>
              <a:lnSpc>
                <a:spcPct val="160000"/>
              </a:lnSpc>
            </a:pPr>
            <a:r>
              <a:rPr lang="en-US" sz="2000" dirty="0"/>
              <a:t>Price: AUD 120 * 3 * 2 * 2 = AUD 1440</a:t>
            </a:r>
          </a:p>
        </p:txBody>
      </p:sp>
      <p:sp>
        <p:nvSpPr>
          <p:cNvPr id="4" name="Content Placeholder 2">
            <a:extLst>
              <a:ext uri="{FF2B5EF4-FFF2-40B4-BE49-F238E27FC236}">
                <a16:creationId xmlns:a16="http://schemas.microsoft.com/office/drawing/2014/main" id="{CFB2462B-50B6-4973-850F-FA08832C900C}"/>
              </a:ext>
            </a:extLst>
          </p:cNvPr>
          <p:cNvSpPr txBox="1">
            <a:spLocks/>
          </p:cNvSpPr>
          <p:nvPr/>
        </p:nvSpPr>
        <p:spPr>
          <a:xfrm>
            <a:off x="6096000" y="1398362"/>
            <a:ext cx="5582816" cy="50945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60000"/>
              </a:lnSpc>
              <a:buNone/>
            </a:pPr>
            <a:r>
              <a:rPr lang="en-AU" sz="2000" dirty="0"/>
              <a:t>5-Gbps switch: main switch in each new building</a:t>
            </a:r>
          </a:p>
          <a:p>
            <a:pPr>
              <a:lnSpc>
                <a:spcPct val="160000"/>
              </a:lnSpc>
            </a:pPr>
            <a:r>
              <a:rPr lang="en-AU" sz="2000" dirty="0"/>
              <a:t>TL-SG116P</a:t>
            </a:r>
          </a:p>
          <a:p>
            <a:pPr>
              <a:lnSpc>
                <a:spcPct val="160000"/>
              </a:lnSpc>
            </a:pPr>
            <a:r>
              <a:rPr lang="en-GB" sz="2000" dirty="0"/>
              <a:t>Up to 250 m data and power transmission range</a:t>
            </a:r>
            <a:endParaRPr lang="en-AU" sz="2000" dirty="0"/>
          </a:p>
          <a:p>
            <a:pPr>
              <a:lnSpc>
                <a:spcPct val="160000"/>
              </a:lnSpc>
            </a:pPr>
            <a:r>
              <a:rPr lang="en-AU" sz="2000" dirty="0"/>
              <a:t>Price: AUD 200 * 2 = AUD 400</a:t>
            </a:r>
          </a:p>
          <a:p>
            <a:pPr>
              <a:lnSpc>
                <a:spcPct val="160000"/>
              </a:lnSpc>
            </a:pPr>
            <a:endParaRPr lang="en-AU" sz="2000" dirty="0"/>
          </a:p>
        </p:txBody>
      </p:sp>
    </p:spTree>
    <p:extLst>
      <p:ext uri="{BB962C8B-B14F-4D97-AF65-F5344CB8AC3E}">
        <p14:creationId xmlns:p14="http://schemas.microsoft.com/office/powerpoint/2010/main" val="1445821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111E-8352-C432-D99D-57D5AEABAF78}"/>
              </a:ext>
            </a:extLst>
          </p:cNvPr>
          <p:cNvSpPr>
            <a:spLocks noGrp="1"/>
          </p:cNvSpPr>
          <p:nvPr>
            <p:ph type="title"/>
          </p:nvPr>
        </p:nvSpPr>
        <p:spPr/>
        <p:txBody>
          <a:bodyPr>
            <a:normAutofit/>
          </a:bodyPr>
          <a:lstStyle/>
          <a:p>
            <a:r>
              <a:rPr lang="en-AU"/>
              <a:t>Network Design: Brand, Series and Costs</a:t>
            </a:r>
          </a:p>
        </p:txBody>
      </p:sp>
      <p:sp>
        <p:nvSpPr>
          <p:cNvPr id="5" name="Content Placeholder 2">
            <a:extLst>
              <a:ext uri="{FF2B5EF4-FFF2-40B4-BE49-F238E27FC236}">
                <a16:creationId xmlns:a16="http://schemas.microsoft.com/office/drawing/2014/main" id="{696D9B44-69CC-E995-3EE2-CF04AF045D5B}"/>
              </a:ext>
            </a:extLst>
          </p:cNvPr>
          <p:cNvSpPr>
            <a:spLocks noGrp="1"/>
          </p:cNvSpPr>
          <p:nvPr>
            <p:ph idx="1"/>
          </p:nvPr>
        </p:nvSpPr>
        <p:spPr>
          <a:xfrm>
            <a:off x="452486" y="1319753"/>
            <a:ext cx="5643513" cy="5306829"/>
          </a:xfrm>
        </p:spPr>
        <p:txBody>
          <a:bodyPr>
            <a:normAutofit fontScale="92500" lnSpcReduction="20000"/>
          </a:bodyPr>
          <a:lstStyle/>
          <a:p>
            <a:pPr marL="0" indent="0">
              <a:lnSpc>
                <a:spcPct val="120000"/>
              </a:lnSpc>
              <a:buNone/>
            </a:pPr>
            <a:r>
              <a:rPr lang="en-AU" sz="2200" dirty="0"/>
              <a:t>10-Gbps router: main router in each new building</a:t>
            </a:r>
          </a:p>
          <a:p>
            <a:pPr>
              <a:lnSpc>
                <a:spcPct val="120000"/>
              </a:lnSpc>
            </a:pPr>
            <a:r>
              <a:rPr lang="en-AU" sz="2200" dirty="0">
                <a:hlinkClick r:id="rId3">
                  <a:extLst>
                    <a:ext uri="{A12FA001-AC4F-418D-AE19-62706E023703}">
                      <ahyp:hlinkClr xmlns:ahyp="http://schemas.microsoft.com/office/drawing/2018/hyperlinkcolor" val="tx"/>
                    </a:ext>
                  </a:extLst>
                </a:hlinkClick>
              </a:rPr>
              <a:t>Archer AX10000</a:t>
            </a:r>
            <a:endParaRPr lang="en-AU" sz="2200" dirty="0"/>
          </a:p>
          <a:p>
            <a:pPr>
              <a:lnSpc>
                <a:spcPct val="120000"/>
              </a:lnSpc>
            </a:pPr>
            <a:r>
              <a:rPr lang="en-AU" sz="2400" dirty="0"/>
              <a:t>Over 10Gbps</a:t>
            </a:r>
            <a:endParaRPr lang="en-AU" sz="2200" dirty="0"/>
          </a:p>
          <a:p>
            <a:pPr>
              <a:lnSpc>
                <a:spcPct val="120000"/>
              </a:lnSpc>
            </a:pPr>
            <a:r>
              <a:rPr lang="en-AU" sz="2200" dirty="0"/>
              <a:t>Price: AUD 350 * 2 = AUD 700</a:t>
            </a:r>
          </a:p>
          <a:p>
            <a:pPr>
              <a:lnSpc>
                <a:spcPct val="120000"/>
              </a:lnSpc>
            </a:pPr>
            <a:endParaRPr lang="en-AU" sz="2200" dirty="0"/>
          </a:p>
          <a:p>
            <a:pPr marL="0" indent="0">
              <a:lnSpc>
                <a:spcPct val="120000"/>
              </a:lnSpc>
              <a:buNone/>
            </a:pPr>
            <a:r>
              <a:rPr lang="en-AU" sz="2200" dirty="0"/>
              <a:t>Wires:</a:t>
            </a:r>
          </a:p>
          <a:p>
            <a:pPr>
              <a:lnSpc>
                <a:spcPct val="120000"/>
              </a:lnSpc>
            </a:pPr>
            <a:r>
              <a:rPr lang="en-AU" sz="2200" dirty="0"/>
              <a:t>Optical </a:t>
            </a:r>
            <a:r>
              <a:rPr lang="en-AU" sz="2200" dirty="0" err="1"/>
              <a:t>fiber</a:t>
            </a:r>
            <a:r>
              <a:rPr lang="en-AU" sz="2200" dirty="0"/>
              <a:t>: AUD 10 per meter</a:t>
            </a:r>
          </a:p>
          <a:p>
            <a:pPr>
              <a:lnSpc>
                <a:spcPct val="120000"/>
              </a:lnSpc>
            </a:pPr>
            <a:r>
              <a:rPr lang="en-AU" sz="2200" b="1" dirty="0"/>
              <a:t>(3 * 2 + 50 + 100 * 2) </a:t>
            </a:r>
            <a:r>
              <a:rPr lang="en-AU" sz="2200" dirty="0"/>
              <a:t>* 10 = 256 * 10 = AUD 2560</a:t>
            </a:r>
          </a:p>
          <a:p>
            <a:pPr>
              <a:lnSpc>
                <a:spcPct val="120000"/>
              </a:lnSpc>
            </a:pPr>
            <a:r>
              <a:rPr lang="en-AU" sz="2200" dirty="0"/>
              <a:t>CAT6: AUD 6 per meter</a:t>
            </a:r>
          </a:p>
          <a:p>
            <a:pPr>
              <a:lnSpc>
                <a:spcPct val="120000"/>
              </a:lnSpc>
            </a:pPr>
            <a:r>
              <a:rPr lang="en-AU" sz="2200" b="1" dirty="0"/>
              <a:t>[(32 * 4  * 4 + 24 * 4 * 4 + 16 * 4 * 4 + 8 * 4 * 3 + 20 + 32 * 2 + 16 * 2) * 2 * 2 +</a:t>
            </a:r>
          </a:p>
          <a:p>
            <a:pPr>
              <a:lnSpc>
                <a:spcPct val="120000"/>
              </a:lnSpc>
            </a:pPr>
            <a:r>
              <a:rPr lang="en-AU" sz="2200" b="1" dirty="0"/>
              <a:t>3 * 3 * 2] </a:t>
            </a:r>
            <a:r>
              <a:rPr lang="en-AU" sz="2200" dirty="0"/>
              <a:t>* 6 = 5474 * 6 = AUD 32844 </a:t>
            </a:r>
          </a:p>
          <a:p>
            <a:pPr>
              <a:lnSpc>
                <a:spcPct val="150000"/>
              </a:lnSpc>
            </a:pPr>
            <a:endParaRPr lang="en-AU" sz="2000" dirty="0"/>
          </a:p>
          <a:p>
            <a:pPr>
              <a:lnSpc>
                <a:spcPct val="150000"/>
              </a:lnSpc>
            </a:pPr>
            <a:endParaRPr lang="en-AU" sz="2000" dirty="0"/>
          </a:p>
          <a:p>
            <a:pPr marL="0" indent="0" algn="l">
              <a:buNone/>
            </a:pPr>
            <a:endParaRPr lang="en-GB" sz="2800" dirty="0">
              <a:solidFill>
                <a:srgbClr val="111111"/>
              </a:solidFill>
              <a:highlight>
                <a:srgbClr val="F7F7F7"/>
              </a:highlight>
              <a:latin typeface="-apple-system"/>
            </a:endParaRPr>
          </a:p>
          <a:p>
            <a:pPr marL="0" indent="0" algn="l">
              <a:buNone/>
            </a:pPr>
            <a:endParaRPr lang="en-GB" sz="2800" b="0" i="0" dirty="0">
              <a:solidFill>
                <a:srgbClr val="111111"/>
              </a:solidFill>
              <a:effectLst/>
              <a:highlight>
                <a:srgbClr val="F7F7F7"/>
              </a:highlight>
              <a:latin typeface="-apple-system"/>
            </a:endParaRPr>
          </a:p>
        </p:txBody>
      </p:sp>
      <p:sp>
        <p:nvSpPr>
          <p:cNvPr id="4" name="Content Placeholder 2">
            <a:extLst>
              <a:ext uri="{FF2B5EF4-FFF2-40B4-BE49-F238E27FC236}">
                <a16:creationId xmlns:a16="http://schemas.microsoft.com/office/drawing/2014/main" id="{B647609E-92F5-0936-EEC2-8F4B18E091B4}"/>
              </a:ext>
            </a:extLst>
          </p:cNvPr>
          <p:cNvSpPr txBox="1">
            <a:spLocks/>
          </p:cNvSpPr>
          <p:nvPr/>
        </p:nvSpPr>
        <p:spPr>
          <a:xfrm>
            <a:off x="6315174" y="1319753"/>
            <a:ext cx="5476974" cy="53068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en-AU" sz="2200" dirty="0"/>
              <a:t>Total cost</a:t>
            </a:r>
          </a:p>
          <a:p>
            <a:pPr>
              <a:lnSpc>
                <a:spcPct val="120000"/>
              </a:lnSpc>
            </a:pPr>
            <a:r>
              <a:rPr lang="en-AU" sz="2200" dirty="0"/>
              <a:t>AUD 40344</a:t>
            </a:r>
            <a:endParaRPr lang="en-AU" sz="2000" dirty="0"/>
          </a:p>
          <a:p>
            <a:pPr>
              <a:lnSpc>
                <a:spcPct val="150000"/>
              </a:lnSpc>
            </a:pPr>
            <a:endParaRPr lang="en-AU" sz="2000" dirty="0"/>
          </a:p>
          <a:p>
            <a:pPr marL="0" indent="0">
              <a:buFont typeface="Arial" panose="020B0604020202020204" pitchFamily="34" charset="0"/>
              <a:buNone/>
            </a:pPr>
            <a:endParaRPr lang="en-GB" dirty="0">
              <a:solidFill>
                <a:srgbClr val="111111"/>
              </a:solidFill>
              <a:highlight>
                <a:srgbClr val="F7F7F7"/>
              </a:highlight>
              <a:latin typeface="-apple-system"/>
            </a:endParaRPr>
          </a:p>
          <a:p>
            <a:pPr marL="0" indent="0">
              <a:buFont typeface="Arial" panose="020B0604020202020204" pitchFamily="34" charset="0"/>
              <a:buNone/>
            </a:pPr>
            <a:endParaRPr lang="en-GB" dirty="0">
              <a:solidFill>
                <a:srgbClr val="111111"/>
              </a:solidFill>
              <a:highlight>
                <a:srgbClr val="F7F7F7"/>
              </a:highlight>
              <a:latin typeface="-apple-system"/>
            </a:endParaRPr>
          </a:p>
        </p:txBody>
      </p:sp>
    </p:spTree>
    <p:extLst>
      <p:ext uri="{BB962C8B-B14F-4D97-AF65-F5344CB8AC3E}">
        <p14:creationId xmlns:p14="http://schemas.microsoft.com/office/powerpoint/2010/main" val="443147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Content Placeholder 27" descr="A diagram of a computer network&#10;&#10;Description automatically generated">
            <a:extLst>
              <a:ext uri="{FF2B5EF4-FFF2-40B4-BE49-F238E27FC236}">
                <a16:creationId xmlns:a16="http://schemas.microsoft.com/office/drawing/2014/main" id="{D79AF3E1-251C-D92C-18FA-F317947FC8A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03209" y="1138460"/>
            <a:ext cx="7185581" cy="5719540"/>
          </a:xfrm>
        </p:spPr>
      </p:pic>
      <p:sp>
        <p:nvSpPr>
          <p:cNvPr id="2" name="Title 1">
            <a:extLst>
              <a:ext uri="{FF2B5EF4-FFF2-40B4-BE49-F238E27FC236}">
                <a16:creationId xmlns:a16="http://schemas.microsoft.com/office/drawing/2014/main" id="{041AB2B3-3095-ABE3-442B-37A1ACEBD7C4}"/>
              </a:ext>
            </a:extLst>
          </p:cNvPr>
          <p:cNvSpPr>
            <a:spLocks noGrp="1"/>
          </p:cNvSpPr>
          <p:nvPr>
            <p:ph type="title"/>
          </p:nvPr>
        </p:nvSpPr>
        <p:spPr/>
        <p:txBody>
          <a:bodyPr/>
          <a:lstStyle/>
          <a:p>
            <a:r>
              <a:rPr lang="en-AU"/>
              <a:t>Conclusion and Recommendation </a:t>
            </a:r>
          </a:p>
        </p:txBody>
      </p:sp>
      <p:sp>
        <p:nvSpPr>
          <p:cNvPr id="4" name="TextBox 3">
            <a:extLst>
              <a:ext uri="{FF2B5EF4-FFF2-40B4-BE49-F238E27FC236}">
                <a16:creationId xmlns:a16="http://schemas.microsoft.com/office/drawing/2014/main" id="{98B445EA-866A-BE69-3160-177152BC9418}"/>
              </a:ext>
            </a:extLst>
          </p:cNvPr>
          <p:cNvSpPr txBox="1"/>
          <p:nvPr/>
        </p:nvSpPr>
        <p:spPr>
          <a:xfrm>
            <a:off x="1025862" y="3059668"/>
            <a:ext cx="1541106" cy="369332"/>
          </a:xfrm>
          <a:prstGeom prst="rect">
            <a:avLst/>
          </a:prstGeom>
          <a:noFill/>
        </p:spPr>
        <p:txBody>
          <a:bodyPr wrap="square" rtlCol="0">
            <a:spAutoFit/>
          </a:bodyPr>
          <a:lstStyle/>
          <a:p>
            <a:r>
              <a:rPr lang="en-GB"/>
              <a:t>West Building</a:t>
            </a:r>
            <a:endParaRPr lang="en-AU"/>
          </a:p>
        </p:txBody>
      </p:sp>
      <p:sp>
        <p:nvSpPr>
          <p:cNvPr id="6" name="TextBox 5">
            <a:extLst>
              <a:ext uri="{FF2B5EF4-FFF2-40B4-BE49-F238E27FC236}">
                <a16:creationId xmlns:a16="http://schemas.microsoft.com/office/drawing/2014/main" id="{2E4E6E4F-638D-9200-D45D-8F7801F61E27}"/>
              </a:ext>
            </a:extLst>
          </p:cNvPr>
          <p:cNvSpPr txBox="1"/>
          <p:nvPr/>
        </p:nvSpPr>
        <p:spPr>
          <a:xfrm>
            <a:off x="9688790" y="3091543"/>
            <a:ext cx="1477347" cy="369332"/>
          </a:xfrm>
          <a:prstGeom prst="rect">
            <a:avLst/>
          </a:prstGeom>
          <a:noFill/>
        </p:spPr>
        <p:txBody>
          <a:bodyPr wrap="square" rtlCol="0">
            <a:spAutoFit/>
          </a:bodyPr>
          <a:lstStyle/>
          <a:p>
            <a:r>
              <a:rPr lang="en-GB"/>
              <a:t>East Building</a:t>
            </a:r>
            <a:endParaRPr lang="en-AU"/>
          </a:p>
        </p:txBody>
      </p:sp>
      <p:sp>
        <p:nvSpPr>
          <p:cNvPr id="11" name="TextBox 10">
            <a:extLst>
              <a:ext uri="{FF2B5EF4-FFF2-40B4-BE49-F238E27FC236}">
                <a16:creationId xmlns:a16="http://schemas.microsoft.com/office/drawing/2014/main" id="{333377A8-08C0-20E2-E8E1-D5811E54503B}"/>
              </a:ext>
            </a:extLst>
          </p:cNvPr>
          <p:cNvSpPr txBox="1"/>
          <p:nvPr/>
        </p:nvSpPr>
        <p:spPr>
          <a:xfrm>
            <a:off x="5596447" y="5859920"/>
            <a:ext cx="1534529" cy="369332"/>
          </a:xfrm>
          <a:prstGeom prst="rect">
            <a:avLst/>
          </a:prstGeom>
          <a:noFill/>
        </p:spPr>
        <p:txBody>
          <a:bodyPr wrap="square" rtlCol="0">
            <a:spAutoFit/>
          </a:bodyPr>
          <a:lstStyle/>
          <a:p>
            <a:r>
              <a:rPr lang="en-GB"/>
              <a:t>Main Building</a:t>
            </a:r>
            <a:endParaRPr lang="en-AU"/>
          </a:p>
        </p:txBody>
      </p:sp>
      <p:sp>
        <p:nvSpPr>
          <p:cNvPr id="12" name="TextBox 11">
            <a:extLst>
              <a:ext uri="{FF2B5EF4-FFF2-40B4-BE49-F238E27FC236}">
                <a16:creationId xmlns:a16="http://schemas.microsoft.com/office/drawing/2014/main" id="{B9F8216D-A758-AAD4-8753-A56EE3A4CA23}"/>
              </a:ext>
            </a:extLst>
          </p:cNvPr>
          <p:cNvSpPr txBox="1"/>
          <p:nvPr/>
        </p:nvSpPr>
        <p:spPr>
          <a:xfrm>
            <a:off x="4319071" y="6333656"/>
            <a:ext cx="540319" cy="276999"/>
          </a:xfrm>
          <a:prstGeom prst="rect">
            <a:avLst/>
          </a:prstGeom>
          <a:noFill/>
        </p:spPr>
        <p:txBody>
          <a:bodyPr wrap="square" rtlCol="0">
            <a:spAutoFit/>
          </a:bodyPr>
          <a:lstStyle/>
          <a:p>
            <a:r>
              <a:rPr lang="en-GB" sz="1200"/>
              <a:t>Road</a:t>
            </a:r>
            <a:endParaRPr lang="en-AU" sz="1200"/>
          </a:p>
        </p:txBody>
      </p:sp>
      <p:sp>
        <p:nvSpPr>
          <p:cNvPr id="13" name="TextBox 12">
            <a:extLst>
              <a:ext uri="{FF2B5EF4-FFF2-40B4-BE49-F238E27FC236}">
                <a16:creationId xmlns:a16="http://schemas.microsoft.com/office/drawing/2014/main" id="{A309458A-9396-5DC2-DDFC-58C002570017}"/>
              </a:ext>
            </a:extLst>
          </p:cNvPr>
          <p:cNvSpPr txBox="1"/>
          <p:nvPr/>
        </p:nvSpPr>
        <p:spPr>
          <a:xfrm>
            <a:off x="7611743" y="6333656"/>
            <a:ext cx="540319" cy="276999"/>
          </a:xfrm>
          <a:prstGeom prst="rect">
            <a:avLst/>
          </a:prstGeom>
          <a:noFill/>
        </p:spPr>
        <p:txBody>
          <a:bodyPr wrap="square" rtlCol="0">
            <a:spAutoFit/>
          </a:bodyPr>
          <a:lstStyle/>
          <a:p>
            <a:r>
              <a:rPr lang="en-GB" sz="1200"/>
              <a:t>Road</a:t>
            </a:r>
            <a:endParaRPr lang="en-AU" sz="1200"/>
          </a:p>
        </p:txBody>
      </p:sp>
    </p:spTree>
    <p:extLst>
      <p:ext uri="{BB962C8B-B14F-4D97-AF65-F5344CB8AC3E}">
        <p14:creationId xmlns:p14="http://schemas.microsoft.com/office/powerpoint/2010/main" val="39274606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90520-F657-7CCD-1D7D-481D4A56ADB5}"/>
              </a:ext>
            </a:extLst>
          </p:cNvPr>
          <p:cNvSpPr>
            <a:spLocks noGrp="1"/>
          </p:cNvSpPr>
          <p:nvPr>
            <p:ph type="title"/>
          </p:nvPr>
        </p:nvSpPr>
        <p:spPr/>
        <p:txBody>
          <a:bodyPr/>
          <a:lstStyle/>
          <a:p>
            <a:r>
              <a:rPr lang="en-AU"/>
              <a:t>Conclusion and recommendation</a:t>
            </a:r>
          </a:p>
        </p:txBody>
      </p:sp>
      <p:sp>
        <p:nvSpPr>
          <p:cNvPr id="3" name="Content Placeholder 2">
            <a:extLst>
              <a:ext uri="{FF2B5EF4-FFF2-40B4-BE49-F238E27FC236}">
                <a16:creationId xmlns:a16="http://schemas.microsoft.com/office/drawing/2014/main" id="{D002236F-CC96-F93B-677E-352547B5CBFB}"/>
              </a:ext>
            </a:extLst>
          </p:cNvPr>
          <p:cNvSpPr>
            <a:spLocks noGrp="1"/>
          </p:cNvSpPr>
          <p:nvPr>
            <p:ph idx="1"/>
          </p:nvPr>
        </p:nvSpPr>
        <p:spPr>
          <a:xfrm>
            <a:off x="838200" y="1690688"/>
            <a:ext cx="10515600" cy="4351338"/>
          </a:xfrm>
        </p:spPr>
        <p:txBody>
          <a:bodyPr/>
          <a:lstStyle/>
          <a:p>
            <a:pPr marL="0" indent="0">
              <a:buFont typeface="Arial" panose="020B0604020202020204" pitchFamily="34" charset="0"/>
              <a:buNone/>
            </a:pPr>
            <a:r>
              <a:rPr lang="en-AU" sz="2400"/>
              <a:t>Improvements:</a:t>
            </a:r>
          </a:p>
          <a:p>
            <a:r>
              <a:rPr lang="en-AU" sz="2400"/>
              <a:t>More specific design plans: the capability of Main Building Network, exactly seats(PCs) </a:t>
            </a:r>
            <a:r>
              <a:rPr lang="en-US" altLang="zh-CN" sz="2400"/>
              <a:t>layout in each floor…</a:t>
            </a:r>
          </a:p>
          <a:p>
            <a:endParaRPr lang="en-US" sz="2400"/>
          </a:p>
          <a:p>
            <a:r>
              <a:rPr lang="en-US" sz="2400"/>
              <a:t>More sustainable: handling the increasing amount of employee, and circumstance of failures.</a:t>
            </a:r>
          </a:p>
          <a:p>
            <a:endParaRPr lang="en-AU" sz="2400"/>
          </a:p>
          <a:p>
            <a:r>
              <a:rPr lang="en-AU" sz="2400"/>
              <a:t>More precise investigations among network devices.</a:t>
            </a:r>
          </a:p>
        </p:txBody>
      </p:sp>
    </p:spTree>
    <p:extLst>
      <p:ext uri="{BB962C8B-B14F-4D97-AF65-F5344CB8AC3E}">
        <p14:creationId xmlns:p14="http://schemas.microsoft.com/office/powerpoint/2010/main" val="928336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A7BBF-F7A8-7B24-31AC-63C1000A4AA8}"/>
              </a:ext>
            </a:extLst>
          </p:cNvPr>
          <p:cNvSpPr>
            <a:spLocks noGrp="1"/>
          </p:cNvSpPr>
          <p:nvPr>
            <p:ph type="title"/>
          </p:nvPr>
        </p:nvSpPr>
        <p:spPr/>
        <p:txBody>
          <a:bodyPr/>
          <a:lstStyle/>
          <a:p>
            <a:r>
              <a:rPr lang="en-AU"/>
              <a:t>Reference</a:t>
            </a:r>
          </a:p>
        </p:txBody>
      </p:sp>
      <p:sp>
        <p:nvSpPr>
          <p:cNvPr id="3" name="Content Placeholder 2">
            <a:extLst>
              <a:ext uri="{FF2B5EF4-FFF2-40B4-BE49-F238E27FC236}">
                <a16:creationId xmlns:a16="http://schemas.microsoft.com/office/drawing/2014/main" id="{7D9D658B-A350-0894-CCAA-AF4773C4DAA8}"/>
              </a:ext>
            </a:extLst>
          </p:cNvPr>
          <p:cNvSpPr>
            <a:spLocks noGrp="1"/>
          </p:cNvSpPr>
          <p:nvPr>
            <p:ph idx="1"/>
          </p:nvPr>
        </p:nvSpPr>
        <p:spPr>
          <a:xfrm>
            <a:off x="644806" y="1690688"/>
            <a:ext cx="10902387" cy="4771945"/>
          </a:xfrm>
        </p:spPr>
        <p:txBody>
          <a:bodyPr>
            <a:normAutofit fontScale="85000" lnSpcReduction="10000"/>
          </a:bodyPr>
          <a:lstStyle/>
          <a:p>
            <a:r>
              <a:rPr lang="en-AU" sz="2400" dirty="0"/>
              <a:t>[1]Patel, H. (2023, October 12). Network Infrastructure Design: A Comprehensive Guide to Planning and Implementation. WPG Consulting. Retrieved from </a:t>
            </a:r>
            <a:r>
              <a:rPr lang="en-AU" sz="2400" dirty="0">
                <a:hlinkClick r:id="rId2">
                  <a:extLst>
                    <a:ext uri="{A12FA001-AC4F-418D-AE19-62706E023703}">
                      <ahyp:hlinkClr xmlns:ahyp="http://schemas.microsoft.com/office/drawing/2018/hyperlinkcolor" val="tx"/>
                    </a:ext>
                  </a:extLst>
                </a:hlinkClick>
              </a:rPr>
              <a:t>wpgc.io</a:t>
            </a:r>
            <a:r>
              <a:rPr lang="en-AU" sz="2400" dirty="0"/>
              <a:t>.</a:t>
            </a:r>
          </a:p>
          <a:p>
            <a:r>
              <a:rPr lang="en-AU" sz="2400" dirty="0"/>
              <a:t>[2]</a:t>
            </a:r>
            <a:r>
              <a:rPr lang="en-AU" sz="2400" dirty="0" err="1"/>
              <a:t>Schabell</a:t>
            </a:r>
            <a:r>
              <a:rPr lang="en-AU" sz="2400" dirty="0"/>
              <a:t>, E. (2022, May 11). 7 reference architecture designs for infrastructure projects. Red Hat. Retrieved from </a:t>
            </a:r>
            <a:r>
              <a:rPr lang="en-AU" sz="2400" dirty="0">
                <a:hlinkClick r:id="rId3">
                  <a:extLst>
                    <a:ext uri="{A12FA001-AC4F-418D-AE19-62706E023703}">
                      <ahyp:hlinkClr xmlns:ahyp="http://schemas.microsoft.com/office/drawing/2018/hyperlinkcolor" val="tx"/>
                    </a:ext>
                  </a:extLst>
                </a:hlinkClick>
              </a:rPr>
              <a:t>redhat.com</a:t>
            </a:r>
            <a:r>
              <a:rPr lang="en-AU" sz="2400" dirty="0"/>
              <a:t>. </a:t>
            </a:r>
          </a:p>
          <a:p>
            <a:r>
              <a:rPr lang="en-GB" sz="2400" dirty="0"/>
              <a:t>[3]List of WLAN channels. (2024, April 26). In Wikipedia. Retrieved from https://en.wikipedia.org/wiki/List_of_WLAN_channels</a:t>
            </a:r>
            <a:endParaRPr lang="en-AU" sz="2400" dirty="0"/>
          </a:p>
          <a:p>
            <a:r>
              <a:rPr lang="en-AU" sz="2400" dirty="0"/>
              <a:t>[4]TP-Link. (n.d.). AC1350 Wireless MU-MIMO Gigabit Ceiling Mount Access Point EAP223. Retrieved April 26, 2024, from </a:t>
            </a:r>
            <a:r>
              <a:rPr lang="en-AU" sz="2400" dirty="0">
                <a:hlinkClick r:id="rId4"/>
              </a:rPr>
              <a:t>https://www.tp-link.com/au/business-networking/ceiling-mount-ap/eap223/</a:t>
            </a:r>
            <a:endParaRPr lang="en-AU" sz="2400" dirty="0"/>
          </a:p>
          <a:p>
            <a:pPr>
              <a:lnSpc>
                <a:spcPct val="100000"/>
              </a:lnSpc>
            </a:pPr>
            <a:r>
              <a:rPr lang="en-AU" sz="2400" dirty="0"/>
              <a:t>[5]TP-Link. (n.d.). TL-SG116 16-Port Gigabit Desktop Switch. Retrieved April 26, 2024, from https://www.tp-link.com/au/business-networking/unmanaged-switch/tl-sg116/</a:t>
            </a:r>
          </a:p>
          <a:p>
            <a:pPr>
              <a:lnSpc>
                <a:spcPct val="100000"/>
              </a:lnSpc>
            </a:pPr>
            <a:r>
              <a:rPr lang="en-AU" sz="2400" dirty="0"/>
              <a:t>[6]TP-Link. (n.d.). TL-SG116P 16-Port Gigabit Desktop Switch with 16-Port PoE+. Retrieved April 26, 2024, from </a:t>
            </a:r>
            <a:r>
              <a:rPr lang="en-AU" sz="2400" dirty="0">
                <a:hlinkClick r:id="rId5"/>
              </a:rPr>
              <a:t>https://www.tp-link.com/us/business-networking/unmanaged-switch/tl-sg116p/</a:t>
            </a:r>
            <a:endParaRPr lang="en-AU" sz="2400" dirty="0"/>
          </a:p>
          <a:p>
            <a:pPr>
              <a:lnSpc>
                <a:spcPct val="100000"/>
              </a:lnSpc>
            </a:pPr>
            <a:r>
              <a:rPr lang="en-GB" sz="2400"/>
              <a:t>[7]</a:t>
            </a:r>
            <a:r>
              <a:rPr lang="en-GB" sz="2400" dirty="0"/>
              <a:t>TP-Link. (n.d.). Archer AX10000 Next-Gen Tri-Band Gaming Router. Retrieved April 26, 2024, from </a:t>
            </a:r>
            <a:r>
              <a:rPr lang="en-GB" sz="2400" dirty="0">
                <a:hlinkClick r:id="rId6"/>
              </a:rPr>
              <a:t>https://www.tp-link.com/us/home-networking/wifi-router/archer-ax10000/</a:t>
            </a:r>
            <a:endParaRPr lang="en-GB" sz="2400" dirty="0"/>
          </a:p>
          <a:p>
            <a:pPr>
              <a:lnSpc>
                <a:spcPct val="100000"/>
              </a:lnSpc>
            </a:pPr>
            <a:endParaRPr lang="en-AU" sz="2400" dirty="0"/>
          </a:p>
          <a:p>
            <a:endParaRPr lang="en-AU" dirty="0"/>
          </a:p>
        </p:txBody>
      </p:sp>
    </p:spTree>
    <p:extLst>
      <p:ext uri="{BB962C8B-B14F-4D97-AF65-F5344CB8AC3E}">
        <p14:creationId xmlns:p14="http://schemas.microsoft.com/office/powerpoint/2010/main" val="22679468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3E5108-4D68-F141-6827-74EBE1960F98}"/>
              </a:ext>
            </a:extLst>
          </p:cNvPr>
          <p:cNvPicPr>
            <a:picLocks noChangeAspect="1"/>
          </p:cNvPicPr>
          <p:nvPr/>
        </p:nvPicPr>
        <p:blipFill>
          <a:blip r:embed="rId3"/>
          <a:stretch>
            <a:fillRect/>
          </a:stretch>
        </p:blipFill>
        <p:spPr>
          <a:xfrm>
            <a:off x="7073852" y="3610466"/>
            <a:ext cx="5211455" cy="3247534"/>
          </a:xfrm>
          <a:prstGeom prst="rect">
            <a:avLst/>
          </a:prstGeom>
        </p:spPr>
      </p:pic>
      <p:sp>
        <p:nvSpPr>
          <p:cNvPr id="2" name="Title 1">
            <a:extLst>
              <a:ext uri="{FF2B5EF4-FFF2-40B4-BE49-F238E27FC236}">
                <a16:creationId xmlns:a16="http://schemas.microsoft.com/office/drawing/2014/main" id="{BB5D21D7-5AC0-42F1-884B-3574C478A0D3}"/>
              </a:ext>
            </a:extLst>
          </p:cNvPr>
          <p:cNvSpPr>
            <a:spLocks noGrp="1"/>
          </p:cNvSpPr>
          <p:nvPr>
            <p:ph type="title"/>
          </p:nvPr>
        </p:nvSpPr>
        <p:spPr/>
        <p:txBody>
          <a:bodyPr/>
          <a:lstStyle/>
          <a:p>
            <a:r>
              <a:rPr lang="en-AU" dirty="0"/>
              <a:t>Appendix: Details of Design</a:t>
            </a:r>
          </a:p>
        </p:txBody>
      </p:sp>
      <p:sp>
        <p:nvSpPr>
          <p:cNvPr id="3" name="Content Placeholder 2">
            <a:extLst>
              <a:ext uri="{FF2B5EF4-FFF2-40B4-BE49-F238E27FC236}">
                <a16:creationId xmlns:a16="http://schemas.microsoft.com/office/drawing/2014/main" id="{82F31B5E-8D71-83FA-216B-21A964247C86}"/>
              </a:ext>
            </a:extLst>
          </p:cNvPr>
          <p:cNvSpPr>
            <a:spLocks noGrp="1"/>
          </p:cNvSpPr>
          <p:nvPr>
            <p:ph idx="1"/>
          </p:nvPr>
        </p:nvSpPr>
        <p:spPr>
          <a:xfrm>
            <a:off x="660919" y="1333047"/>
            <a:ext cx="10870162" cy="5159828"/>
          </a:xfrm>
        </p:spPr>
        <p:txBody>
          <a:bodyPr>
            <a:normAutofit/>
          </a:bodyPr>
          <a:lstStyle/>
          <a:p>
            <a:pPr>
              <a:lnSpc>
                <a:spcPct val="100000"/>
              </a:lnSpc>
            </a:pPr>
            <a:r>
              <a:rPr lang="en-AU" sz="2400"/>
              <a:t>Number of employees on each floor of new buildings: </a:t>
            </a:r>
          </a:p>
          <a:p>
            <a:pPr marL="0" indent="0" algn="ctr">
              <a:lnSpc>
                <a:spcPct val="100000"/>
              </a:lnSpc>
              <a:buFont typeface="Arial" panose="020B0604020202020204" pitchFamily="34" charset="0"/>
              <a:buNone/>
            </a:pPr>
            <a:r>
              <a:rPr lang="en-AU" sz="2400"/>
              <a:t>(600 - 360) / 2 / 2 = 60</a:t>
            </a:r>
          </a:p>
          <a:p>
            <a:pPr marL="0" indent="0">
              <a:lnSpc>
                <a:spcPct val="100000"/>
              </a:lnSpc>
              <a:buFont typeface="Arial" panose="020B0604020202020204" pitchFamily="34" charset="0"/>
              <a:buNone/>
            </a:pPr>
            <a:endParaRPr lang="en-AU" sz="2400"/>
          </a:p>
          <a:p>
            <a:pPr>
              <a:lnSpc>
                <a:spcPct val="100000"/>
              </a:lnSpc>
            </a:pPr>
            <a:endParaRPr lang="en-AU" sz="2400"/>
          </a:p>
          <a:p>
            <a:pPr>
              <a:lnSpc>
                <a:spcPct val="100000"/>
              </a:lnSpc>
            </a:pPr>
            <a:r>
              <a:rPr lang="en-AU" sz="2400"/>
              <a:t>Take 60 as the number of people on each floor at peak time, instead of:</a:t>
            </a:r>
          </a:p>
          <a:p>
            <a:pPr marL="0" indent="0" algn="ctr">
              <a:lnSpc>
                <a:spcPct val="100000"/>
              </a:lnSpc>
              <a:buFont typeface="Arial" panose="020B0604020202020204" pitchFamily="34" charset="0"/>
              <a:buNone/>
            </a:pPr>
            <a:r>
              <a:rPr lang="en-AU" sz="2400"/>
              <a:t>200 / 2 / 2 = 50</a:t>
            </a:r>
          </a:p>
          <a:p>
            <a:pPr marL="0" indent="0">
              <a:lnSpc>
                <a:spcPct val="100000"/>
              </a:lnSpc>
              <a:buFont typeface="Arial" panose="020B0604020202020204" pitchFamily="34" charset="0"/>
              <a:buNone/>
            </a:pPr>
            <a:endParaRPr lang="en-AU" sz="2400"/>
          </a:p>
          <a:p>
            <a:pPr marL="0" indent="0">
              <a:lnSpc>
                <a:spcPct val="100000"/>
              </a:lnSpc>
              <a:buFont typeface="Arial" panose="020B0604020202020204" pitchFamily="34" charset="0"/>
              <a:buNone/>
            </a:pPr>
            <a:r>
              <a:rPr lang="en-AU" sz="2400"/>
              <a:t>Because 50 and 60 are not much different, and it will</a:t>
            </a:r>
          </a:p>
          <a:p>
            <a:pPr marL="0" indent="0">
              <a:lnSpc>
                <a:spcPct val="100000"/>
              </a:lnSpc>
              <a:buFont typeface="Arial" panose="020B0604020202020204" pitchFamily="34" charset="0"/>
              <a:buNone/>
            </a:pPr>
            <a:r>
              <a:rPr lang="en-AU" sz="2400"/>
              <a:t>enhance the capability of the network, and benefit</a:t>
            </a:r>
          </a:p>
          <a:p>
            <a:pPr marL="0" indent="0">
              <a:lnSpc>
                <a:spcPct val="100000"/>
              </a:lnSpc>
              <a:buFont typeface="Arial" panose="020B0604020202020204" pitchFamily="34" charset="0"/>
              <a:buNone/>
            </a:pPr>
            <a:r>
              <a:rPr lang="en-AU" sz="2400"/>
              <a:t>the increasing number of employees in the future.</a:t>
            </a:r>
          </a:p>
        </p:txBody>
      </p:sp>
    </p:spTree>
    <p:extLst>
      <p:ext uri="{BB962C8B-B14F-4D97-AF65-F5344CB8AC3E}">
        <p14:creationId xmlns:p14="http://schemas.microsoft.com/office/powerpoint/2010/main" val="4236653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DF1E58F7-FB89-F658-6EFB-A90C0CCCA8F8}"/>
              </a:ext>
            </a:extLst>
          </p:cNvPr>
          <p:cNvPicPr>
            <a:picLocks noChangeAspect="1"/>
          </p:cNvPicPr>
          <p:nvPr/>
        </p:nvPicPr>
        <p:blipFill rotWithShape="1">
          <a:blip r:embed="rId2">
            <a:extLst>
              <a:ext uri="{28A0092B-C50C-407E-A947-70E740481C1C}">
                <a14:useLocalDpi xmlns:a14="http://schemas.microsoft.com/office/drawing/2010/main" val="0"/>
              </a:ext>
            </a:extLst>
          </a:blip>
          <a:srcRect r="54629" b="24155"/>
          <a:stretch/>
        </p:blipFill>
        <p:spPr>
          <a:xfrm>
            <a:off x="7084271" y="3016577"/>
            <a:ext cx="5107728" cy="3841422"/>
          </a:xfrm>
          <a:prstGeom prst="rect">
            <a:avLst/>
          </a:prstGeom>
        </p:spPr>
      </p:pic>
      <p:sp>
        <p:nvSpPr>
          <p:cNvPr id="2" name="Title 1">
            <a:extLst>
              <a:ext uri="{FF2B5EF4-FFF2-40B4-BE49-F238E27FC236}">
                <a16:creationId xmlns:a16="http://schemas.microsoft.com/office/drawing/2014/main" id="{BB5D21D7-5AC0-42F1-884B-3574C478A0D3}"/>
              </a:ext>
            </a:extLst>
          </p:cNvPr>
          <p:cNvSpPr>
            <a:spLocks noGrp="1"/>
          </p:cNvSpPr>
          <p:nvPr>
            <p:ph type="title"/>
          </p:nvPr>
        </p:nvSpPr>
        <p:spPr/>
        <p:txBody>
          <a:bodyPr/>
          <a:lstStyle/>
          <a:p>
            <a:r>
              <a:rPr lang="en-AU" dirty="0"/>
              <a:t>Appendix: Details of Design</a:t>
            </a:r>
          </a:p>
        </p:txBody>
      </p:sp>
      <p:sp>
        <p:nvSpPr>
          <p:cNvPr id="3" name="Content Placeholder 2">
            <a:extLst>
              <a:ext uri="{FF2B5EF4-FFF2-40B4-BE49-F238E27FC236}">
                <a16:creationId xmlns:a16="http://schemas.microsoft.com/office/drawing/2014/main" id="{82F31B5E-8D71-83FA-216B-21A964247C86}"/>
              </a:ext>
            </a:extLst>
          </p:cNvPr>
          <p:cNvSpPr>
            <a:spLocks noGrp="1"/>
          </p:cNvSpPr>
          <p:nvPr>
            <p:ph idx="1"/>
          </p:nvPr>
        </p:nvSpPr>
        <p:spPr>
          <a:xfrm>
            <a:off x="0" y="1455576"/>
            <a:ext cx="12192000" cy="5402423"/>
          </a:xfrm>
        </p:spPr>
        <p:txBody>
          <a:bodyPr>
            <a:normAutofit fontScale="92500"/>
          </a:bodyPr>
          <a:lstStyle/>
          <a:p>
            <a:r>
              <a:rPr lang="en-AU" sz="2400" dirty="0"/>
              <a:t>Take the Floor 1 of West Building as an example because all the floors in the buildings are the same.</a:t>
            </a:r>
          </a:p>
          <a:p>
            <a:r>
              <a:rPr lang="en-AU" sz="2400" dirty="0"/>
              <a:t>On each floor, 4 people are arranged  to a group, and groups are assigned as shown below. Each row of group contains 12 – 16 employees. Plan to connect them in rows, to 2 switches to LAN.</a:t>
            </a:r>
          </a:p>
          <a:p>
            <a:r>
              <a:rPr lang="en-AU" sz="2400" dirty="0"/>
              <a:t>Take </a:t>
            </a:r>
            <a:r>
              <a:rPr lang="en-AU" altLang="zh-CN" sz="2400" dirty="0"/>
              <a:t>the top level of average traffic per user(30Mbps)</a:t>
            </a:r>
          </a:p>
          <a:p>
            <a:pPr marL="0" indent="0">
              <a:buNone/>
            </a:pPr>
            <a:r>
              <a:rPr lang="en-AU" altLang="zh-CN" sz="2400" dirty="0"/>
              <a:t>    into consideration b</a:t>
            </a:r>
            <a:r>
              <a:rPr lang="en-AU" sz="2400" dirty="0"/>
              <a:t>ecause it will enhance the capability</a:t>
            </a:r>
          </a:p>
          <a:p>
            <a:pPr marL="0" indent="0">
              <a:buNone/>
            </a:pPr>
            <a:r>
              <a:rPr lang="en-AU" sz="2400" dirty="0"/>
              <a:t>    of the network, and benefit the increasing employees.</a:t>
            </a:r>
          </a:p>
          <a:p>
            <a:endParaRPr lang="en-AU" sz="2400" dirty="0"/>
          </a:p>
          <a:p>
            <a:pPr marL="0" indent="0">
              <a:buNone/>
            </a:pPr>
            <a:r>
              <a:rPr lang="en-AU" sz="2400" dirty="0"/>
              <a:t>Demand calculation:</a:t>
            </a:r>
          </a:p>
          <a:p>
            <a:r>
              <a:rPr lang="en-AU" sz="2400" dirty="0"/>
              <a:t>Wired network of all rows:</a:t>
            </a:r>
          </a:p>
          <a:p>
            <a:r>
              <a:rPr lang="en-AU" sz="2400" dirty="0"/>
              <a:t>30 * 16 * 2 = 960Mbps</a:t>
            </a:r>
          </a:p>
          <a:p>
            <a:r>
              <a:rPr lang="en-AU" sz="2400" dirty="0"/>
              <a:t>30 * 16 + 30 * 12 = 840Mbps</a:t>
            </a:r>
          </a:p>
          <a:p>
            <a:r>
              <a:rPr lang="en-AU" sz="2400" dirty="0"/>
              <a:t>So, the switch should be 1000-Mbps in capacity. </a:t>
            </a:r>
          </a:p>
        </p:txBody>
      </p:sp>
      <p:sp>
        <p:nvSpPr>
          <p:cNvPr id="5" name="TextBox 4">
            <a:extLst>
              <a:ext uri="{FF2B5EF4-FFF2-40B4-BE49-F238E27FC236}">
                <a16:creationId xmlns:a16="http://schemas.microsoft.com/office/drawing/2014/main" id="{8E485090-C94F-B249-C41E-AD8E956A2350}"/>
              </a:ext>
            </a:extLst>
          </p:cNvPr>
          <p:cNvSpPr txBox="1"/>
          <p:nvPr/>
        </p:nvSpPr>
        <p:spPr>
          <a:xfrm>
            <a:off x="11980506" y="5854765"/>
            <a:ext cx="321473" cy="369332"/>
          </a:xfrm>
          <a:prstGeom prst="rect">
            <a:avLst/>
          </a:prstGeom>
          <a:solidFill>
            <a:schemeClr val="bg1"/>
          </a:solidFill>
          <a:ln>
            <a:solidFill>
              <a:schemeClr val="bg1"/>
            </a:solidFill>
          </a:ln>
        </p:spPr>
        <p:txBody>
          <a:bodyPr wrap="square" rtlCol="0">
            <a:spAutoFit/>
          </a:bodyPr>
          <a:lstStyle/>
          <a:p>
            <a:r>
              <a:rPr lang="en-AU"/>
              <a:t>…</a:t>
            </a:r>
          </a:p>
        </p:txBody>
      </p:sp>
      <p:sp>
        <p:nvSpPr>
          <p:cNvPr id="6" name="Rectangle 5">
            <a:extLst>
              <a:ext uri="{FF2B5EF4-FFF2-40B4-BE49-F238E27FC236}">
                <a16:creationId xmlns:a16="http://schemas.microsoft.com/office/drawing/2014/main" id="{CE1D9FD7-8664-E3C0-C127-FF7787DE009E}"/>
              </a:ext>
            </a:extLst>
          </p:cNvPr>
          <p:cNvSpPr/>
          <p:nvPr/>
        </p:nvSpPr>
        <p:spPr>
          <a:xfrm>
            <a:off x="8191893" y="4496586"/>
            <a:ext cx="3091992" cy="219644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5246916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network&#10;&#10;Description automatically generated">
            <a:extLst>
              <a:ext uri="{FF2B5EF4-FFF2-40B4-BE49-F238E27FC236}">
                <a16:creationId xmlns:a16="http://schemas.microsoft.com/office/drawing/2014/main" id="{8802B986-1BC4-34E8-4499-DD5F6461F79D}"/>
              </a:ext>
            </a:extLst>
          </p:cNvPr>
          <p:cNvPicPr>
            <a:picLocks noChangeAspect="1"/>
          </p:cNvPicPr>
          <p:nvPr/>
        </p:nvPicPr>
        <p:blipFill rotWithShape="1">
          <a:blip r:embed="rId3">
            <a:extLst>
              <a:ext uri="{28A0092B-C50C-407E-A947-70E740481C1C}">
                <a14:useLocalDpi xmlns:a14="http://schemas.microsoft.com/office/drawing/2010/main" val="0"/>
              </a:ext>
            </a:extLst>
          </a:blip>
          <a:srcRect r="48428" b="9448"/>
          <a:stretch/>
        </p:blipFill>
        <p:spPr>
          <a:xfrm>
            <a:off x="6875543" y="2721650"/>
            <a:ext cx="5282153" cy="4136350"/>
          </a:xfrm>
          <a:prstGeom prst="rect">
            <a:avLst/>
          </a:prstGeom>
        </p:spPr>
      </p:pic>
      <p:sp>
        <p:nvSpPr>
          <p:cNvPr id="2" name="Title 1">
            <a:extLst>
              <a:ext uri="{FF2B5EF4-FFF2-40B4-BE49-F238E27FC236}">
                <a16:creationId xmlns:a16="http://schemas.microsoft.com/office/drawing/2014/main" id="{BB5D21D7-5AC0-42F1-884B-3574C478A0D3}"/>
              </a:ext>
            </a:extLst>
          </p:cNvPr>
          <p:cNvSpPr>
            <a:spLocks noGrp="1"/>
          </p:cNvSpPr>
          <p:nvPr>
            <p:ph type="title"/>
          </p:nvPr>
        </p:nvSpPr>
        <p:spPr/>
        <p:txBody>
          <a:bodyPr/>
          <a:lstStyle/>
          <a:p>
            <a:r>
              <a:rPr lang="en-AU" dirty="0"/>
              <a:t>Appendix: Details of Design</a:t>
            </a:r>
          </a:p>
        </p:txBody>
      </p:sp>
      <p:sp>
        <p:nvSpPr>
          <p:cNvPr id="3" name="Content Placeholder 2">
            <a:extLst>
              <a:ext uri="{FF2B5EF4-FFF2-40B4-BE49-F238E27FC236}">
                <a16:creationId xmlns:a16="http://schemas.microsoft.com/office/drawing/2014/main" id="{82F31B5E-8D71-83FA-216B-21A964247C86}"/>
              </a:ext>
            </a:extLst>
          </p:cNvPr>
          <p:cNvSpPr>
            <a:spLocks noGrp="1"/>
          </p:cNvSpPr>
          <p:nvPr>
            <p:ph idx="1"/>
          </p:nvPr>
        </p:nvSpPr>
        <p:spPr>
          <a:xfrm>
            <a:off x="660919" y="1333047"/>
            <a:ext cx="10870162" cy="5159828"/>
          </a:xfrm>
        </p:spPr>
        <p:txBody>
          <a:bodyPr>
            <a:normAutofit fontScale="92500" lnSpcReduction="10000"/>
          </a:bodyPr>
          <a:lstStyle/>
          <a:p>
            <a:pPr marL="0" indent="0">
              <a:lnSpc>
                <a:spcPct val="100000"/>
              </a:lnSpc>
              <a:buNone/>
            </a:pPr>
            <a:r>
              <a:rPr lang="en-AU" sz="2400" dirty="0"/>
              <a:t>Wireless network:</a:t>
            </a:r>
          </a:p>
          <a:p>
            <a:pPr>
              <a:lnSpc>
                <a:spcPct val="100000"/>
              </a:lnSpc>
            </a:pPr>
            <a:r>
              <a:rPr lang="en-AU" sz="2400" dirty="0"/>
              <a:t>Use 4 20-meter-radius access points(APs) arranged as shown below, making sure every PC and most part of the floor is covered. Each of them are assigned to a larger group with 12 – 16 people.</a:t>
            </a:r>
          </a:p>
          <a:p>
            <a:pPr>
              <a:lnSpc>
                <a:spcPct val="100000"/>
              </a:lnSpc>
            </a:pPr>
            <a:r>
              <a:rPr lang="en-AU" sz="2400" dirty="0"/>
              <a:t>The 4 APs are then connected to a switch.</a:t>
            </a:r>
          </a:p>
          <a:p>
            <a:pPr>
              <a:lnSpc>
                <a:spcPct val="100000"/>
              </a:lnSpc>
            </a:pPr>
            <a:endParaRPr lang="en-AU" sz="2400" dirty="0"/>
          </a:p>
          <a:p>
            <a:pPr marL="0" indent="0">
              <a:lnSpc>
                <a:spcPct val="100000"/>
              </a:lnSpc>
              <a:buNone/>
            </a:pPr>
            <a:r>
              <a:rPr lang="en-AU" sz="2400" dirty="0"/>
              <a:t>Demand calculation:</a:t>
            </a:r>
          </a:p>
          <a:p>
            <a:pPr>
              <a:lnSpc>
                <a:spcPct val="100000"/>
              </a:lnSpc>
            </a:pPr>
            <a:r>
              <a:rPr lang="en-AU" sz="2400" dirty="0"/>
              <a:t>30 * 25% * 16 = 120Mbps</a:t>
            </a:r>
          </a:p>
          <a:p>
            <a:pPr>
              <a:lnSpc>
                <a:spcPct val="100000"/>
              </a:lnSpc>
            </a:pPr>
            <a:r>
              <a:rPr lang="en-AU" sz="2400" dirty="0"/>
              <a:t>30 * 25% * 12 = 90Mbps</a:t>
            </a:r>
          </a:p>
          <a:p>
            <a:pPr>
              <a:lnSpc>
                <a:spcPct val="100000"/>
              </a:lnSpc>
            </a:pPr>
            <a:r>
              <a:rPr lang="en-AU" sz="2400" dirty="0"/>
              <a:t>120 * 3 + 90 = 450Mbps</a:t>
            </a:r>
          </a:p>
          <a:p>
            <a:pPr>
              <a:lnSpc>
                <a:spcPct val="100000"/>
              </a:lnSpc>
            </a:pPr>
            <a:r>
              <a:rPr lang="en-AU" sz="2400" dirty="0"/>
              <a:t>So, the switch should be 500-Mbps in capacity.</a:t>
            </a:r>
          </a:p>
          <a:p>
            <a:pPr>
              <a:lnSpc>
                <a:spcPct val="100000"/>
              </a:lnSpc>
            </a:pPr>
            <a:r>
              <a:rPr lang="en-AU" sz="2400" dirty="0"/>
              <a:t>And each AP should be 200-Mbps in capacity.</a:t>
            </a:r>
          </a:p>
          <a:p>
            <a:pPr>
              <a:lnSpc>
                <a:spcPct val="100000"/>
              </a:lnSpc>
            </a:pPr>
            <a:endParaRPr lang="en-AU" sz="2400" dirty="0"/>
          </a:p>
        </p:txBody>
      </p:sp>
      <p:sp>
        <p:nvSpPr>
          <p:cNvPr id="6" name="Isosceles Triangle 5">
            <a:extLst>
              <a:ext uri="{FF2B5EF4-FFF2-40B4-BE49-F238E27FC236}">
                <a16:creationId xmlns:a16="http://schemas.microsoft.com/office/drawing/2014/main" id="{134D1521-5A22-9B09-BC5D-1747F191A27A}"/>
              </a:ext>
            </a:extLst>
          </p:cNvPr>
          <p:cNvSpPr/>
          <p:nvPr/>
        </p:nvSpPr>
        <p:spPr>
          <a:xfrm>
            <a:off x="10960231" y="4487577"/>
            <a:ext cx="2463538" cy="2333134"/>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solidFill>
                <a:schemeClr val="bg1"/>
              </a:solidFill>
            </a:endParaRPr>
          </a:p>
        </p:txBody>
      </p:sp>
      <p:sp>
        <p:nvSpPr>
          <p:cNvPr id="7" name="Rectangle 6">
            <a:extLst>
              <a:ext uri="{FF2B5EF4-FFF2-40B4-BE49-F238E27FC236}">
                <a16:creationId xmlns:a16="http://schemas.microsoft.com/office/drawing/2014/main" id="{FC21C9EE-FECF-0B60-080D-97367FAF220A}"/>
              </a:ext>
            </a:extLst>
          </p:cNvPr>
          <p:cNvSpPr/>
          <p:nvPr/>
        </p:nvSpPr>
        <p:spPr>
          <a:xfrm>
            <a:off x="7818483" y="3912961"/>
            <a:ext cx="3851899" cy="287046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4C46ECAE-7853-E371-E1EE-B4B1F049827E}"/>
              </a:ext>
            </a:extLst>
          </p:cNvPr>
          <p:cNvSpPr txBox="1"/>
          <p:nvPr/>
        </p:nvSpPr>
        <p:spPr>
          <a:xfrm>
            <a:off x="8338749" y="4210578"/>
            <a:ext cx="879676" cy="276999"/>
          </a:xfrm>
          <a:prstGeom prst="rect">
            <a:avLst/>
          </a:prstGeom>
          <a:solidFill>
            <a:schemeClr val="tx2">
              <a:lumMod val="50000"/>
              <a:lumOff val="50000"/>
            </a:schemeClr>
          </a:solidFill>
        </p:spPr>
        <p:txBody>
          <a:bodyPr wrap="square" rtlCol="0">
            <a:spAutoFit/>
          </a:bodyPr>
          <a:lstStyle/>
          <a:p>
            <a:r>
              <a:rPr lang="en-GB" sz="1200" dirty="0"/>
              <a:t>Channel 1</a:t>
            </a:r>
            <a:endParaRPr lang="en-AU" sz="1200" dirty="0"/>
          </a:p>
        </p:txBody>
      </p:sp>
      <p:sp>
        <p:nvSpPr>
          <p:cNvPr id="8" name="TextBox 7">
            <a:extLst>
              <a:ext uri="{FF2B5EF4-FFF2-40B4-BE49-F238E27FC236}">
                <a16:creationId xmlns:a16="http://schemas.microsoft.com/office/drawing/2014/main" id="{11F7956F-EE1A-6CF1-03E4-7553818C8837}"/>
              </a:ext>
            </a:extLst>
          </p:cNvPr>
          <p:cNvSpPr txBox="1"/>
          <p:nvPr/>
        </p:nvSpPr>
        <p:spPr>
          <a:xfrm>
            <a:off x="8303417" y="5497444"/>
            <a:ext cx="983849" cy="276999"/>
          </a:xfrm>
          <a:prstGeom prst="rect">
            <a:avLst/>
          </a:prstGeom>
          <a:solidFill>
            <a:schemeClr val="tx2">
              <a:lumMod val="50000"/>
              <a:lumOff val="50000"/>
            </a:schemeClr>
          </a:solidFill>
        </p:spPr>
        <p:txBody>
          <a:bodyPr wrap="square" rtlCol="0">
            <a:spAutoFit/>
          </a:bodyPr>
          <a:lstStyle/>
          <a:p>
            <a:r>
              <a:rPr lang="en-GB" sz="1200" dirty="0"/>
              <a:t>Channel 11</a:t>
            </a:r>
            <a:endParaRPr lang="en-AU" sz="1200" dirty="0"/>
          </a:p>
        </p:txBody>
      </p:sp>
      <p:sp>
        <p:nvSpPr>
          <p:cNvPr id="9" name="TextBox 8">
            <a:extLst>
              <a:ext uri="{FF2B5EF4-FFF2-40B4-BE49-F238E27FC236}">
                <a16:creationId xmlns:a16="http://schemas.microsoft.com/office/drawing/2014/main" id="{C8437FF5-301C-587B-B9B2-A48EAC0DC96F}"/>
              </a:ext>
            </a:extLst>
          </p:cNvPr>
          <p:cNvSpPr txBox="1"/>
          <p:nvPr/>
        </p:nvSpPr>
        <p:spPr>
          <a:xfrm>
            <a:off x="9649490" y="5373883"/>
            <a:ext cx="879676" cy="276999"/>
          </a:xfrm>
          <a:prstGeom prst="rect">
            <a:avLst/>
          </a:prstGeom>
          <a:solidFill>
            <a:schemeClr val="tx2">
              <a:lumMod val="50000"/>
              <a:lumOff val="50000"/>
            </a:schemeClr>
          </a:solidFill>
        </p:spPr>
        <p:txBody>
          <a:bodyPr wrap="square" rtlCol="0">
            <a:spAutoFit/>
          </a:bodyPr>
          <a:lstStyle/>
          <a:p>
            <a:r>
              <a:rPr lang="en-GB" sz="1200" dirty="0"/>
              <a:t>Channel 6</a:t>
            </a:r>
            <a:endParaRPr lang="en-AU" sz="1200" dirty="0"/>
          </a:p>
        </p:txBody>
      </p:sp>
      <p:sp>
        <p:nvSpPr>
          <p:cNvPr id="10" name="TextBox 9">
            <a:extLst>
              <a:ext uri="{FF2B5EF4-FFF2-40B4-BE49-F238E27FC236}">
                <a16:creationId xmlns:a16="http://schemas.microsoft.com/office/drawing/2014/main" id="{7DFEC24F-6022-4ED7-B5BD-54E9079C2973}"/>
              </a:ext>
            </a:extLst>
          </p:cNvPr>
          <p:cNvSpPr txBox="1"/>
          <p:nvPr/>
        </p:nvSpPr>
        <p:spPr>
          <a:xfrm>
            <a:off x="9738691" y="4072078"/>
            <a:ext cx="991126" cy="276999"/>
          </a:xfrm>
          <a:prstGeom prst="rect">
            <a:avLst/>
          </a:prstGeom>
          <a:solidFill>
            <a:schemeClr val="tx2">
              <a:lumMod val="50000"/>
              <a:lumOff val="50000"/>
            </a:schemeClr>
          </a:solidFill>
        </p:spPr>
        <p:txBody>
          <a:bodyPr wrap="square" rtlCol="0">
            <a:spAutoFit/>
          </a:bodyPr>
          <a:lstStyle/>
          <a:p>
            <a:r>
              <a:rPr lang="en-GB" sz="1200" dirty="0"/>
              <a:t>Channel 11</a:t>
            </a:r>
            <a:endParaRPr lang="en-AU" sz="1200" dirty="0"/>
          </a:p>
        </p:txBody>
      </p:sp>
    </p:spTree>
    <p:extLst>
      <p:ext uri="{BB962C8B-B14F-4D97-AF65-F5344CB8AC3E}">
        <p14:creationId xmlns:p14="http://schemas.microsoft.com/office/powerpoint/2010/main" val="1281808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1A6C8-A063-7DC1-D12A-8934E9B766EC}"/>
              </a:ext>
            </a:extLst>
          </p:cNvPr>
          <p:cNvSpPr>
            <a:spLocks noGrp="1"/>
          </p:cNvSpPr>
          <p:nvPr>
            <p:ph type="title"/>
          </p:nvPr>
        </p:nvSpPr>
        <p:spPr/>
        <p:txBody>
          <a:bodyPr>
            <a:normAutofit/>
          </a:bodyPr>
          <a:lstStyle/>
          <a:p>
            <a:r>
              <a:rPr lang="en-GB"/>
              <a:t>Content</a:t>
            </a:r>
            <a:endParaRPr lang="en-AU"/>
          </a:p>
        </p:txBody>
      </p:sp>
      <p:sp>
        <p:nvSpPr>
          <p:cNvPr id="3" name="Content Placeholder 2">
            <a:extLst>
              <a:ext uri="{FF2B5EF4-FFF2-40B4-BE49-F238E27FC236}">
                <a16:creationId xmlns:a16="http://schemas.microsoft.com/office/drawing/2014/main" id="{093F9AE4-87FF-42D5-E618-50CD1A03194E}"/>
              </a:ext>
            </a:extLst>
          </p:cNvPr>
          <p:cNvSpPr>
            <a:spLocks noGrp="1"/>
          </p:cNvSpPr>
          <p:nvPr>
            <p:ph idx="1"/>
          </p:nvPr>
        </p:nvSpPr>
        <p:spPr/>
        <p:txBody>
          <a:bodyPr>
            <a:normAutofit fontScale="92500"/>
          </a:bodyPr>
          <a:lstStyle/>
          <a:p>
            <a:pPr>
              <a:lnSpc>
                <a:spcPct val="200000"/>
              </a:lnSpc>
            </a:pPr>
            <a:r>
              <a:rPr lang="en-GB" sz="2600"/>
              <a:t>Problem Definition</a:t>
            </a:r>
          </a:p>
          <a:p>
            <a:pPr>
              <a:lnSpc>
                <a:spcPct val="200000"/>
              </a:lnSpc>
            </a:pPr>
            <a:r>
              <a:rPr lang="en-GB" sz="2600"/>
              <a:t>Network Design</a:t>
            </a:r>
          </a:p>
          <a:p>
            <a:pPr>
              <a:lnSpc>
                <a:spcPct val="200000"/>
              </a:lnSpc>
            </a:pPr>
            <a:r>
              <a:rPr lang="en-GB" sz="2600"/>
              <a:t>Conclusion and Recommendation</a:t>
            </a:r>
          </a:p>
          <a:p>
            <a:pPr>
              <a:lnSpc>
                <a:spcPct val="200000"/>
              </a:lnSpc>
            </a:pPr>
            <a:r>
              <a:rPr lang="en-GB" sz="2600"/>
              <a:t>Reference</a:t>
            </a:r>
          </a:p>
          <a:p>
            <a:pPr>
              <a:lnSpc>
                <a:spcPct val="200000"/>
              </a:lnSpc>
            </a:pPr>
            <a:r>
              <a:rPr lang="en-GB" sz="2600"/>
              <a:t>Appendix</a:t>
            </a:r>
          </a:p>
          <a:p>
            <a:endParaRPr lang="en-AU"/>
          </a:p>
        </p:txBody>
      </p:sp>
    </p:spTree>
    <p:extLst>
      <p:ext uri="{BB962C8B-B14F-4D97-AF65-F5344CB8AC3E}">
        <p14:creationId xmlns:p14="http://schemas.microsoft.com/office/powerpoint/2010/main" val="25082457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DF1E58F7-FB89-F658-6EFB-A90C0CCCA8F8}"/>
              </a:ext>
            </a:extLst>
          </p:cNvPr>
          <p:cNvPicPr>
            <a:picLocks noChangeAspect="1"/>
          </p:cNvPicPr>
          <p:nvPr/>
        </p:nvPicPr>
        <p:blipFill rotWithShape="1">
          <a:blip r:embed="rId2">
            <a:extLst>
              <a:ext uri="{28A0092B-C50C-407E-A947-70E740481C1C}">
                <a14:useLocalDpi xmlns:a14="http://schemas.microsoft.com/office/drawing/2010/main" val="0"/>
              </a:ext>
            </a:extLst>
          </a:blip>
          <a:srcRect r="54629" b="24155"/>
          <a:stretch/>
        </p:blipFill>
        <p:spPr>
          <a:xfrm>
            <a:off x="7084272" y="3016577"/>
            <a:ext cx="5107728" cy="3841422"/>
          </a:xfrm>
          <a:prstGeom prst="rect">
            <a:avLst/>
          </a:prstGeom>
        </p:spPr>
      </p:pic>
      <p:sp>
        <p:nvSpPr>
          <p:cNvPr id="2" name="Title 1">
            <a:extLst>
              <a:ext uri="{FF2B5EF4-FFF2-40B4-BE49-F238E27FC236}">
                <a16:creationId xmlns:a16="http://schemas.microsoft.com/office/drawing/2014/main" id="{BB5D21D7-5AC0-42F1-884B-3574C478A0D3}"/>
              </a:ext>
            </a:extLst>
          </p:cNvPr>
          <p:cNvSpPr>
            <a:spLocks noGrp="1"/>
          </p:cNvSpPr>
          <p:nvPr>
            <p:ph type="title"/>
          </p:nvPr>
        </p:nvSpPr>
        <p:spPr/>
        <p:txBody>
          <a:bodyPr/>
          <a:lstStyle/>
          <a:p>
            <a:r>
              <a:rPr lang="en-AU" dirty="0"/>
              <a:t>Appendix: Details of Design</a:t>
            </a:r>
          </a:p>
        </p:txBody>
      </p:sp>
      <p:sp>
        <p:nvSpPr>
          <p:cNvPr id="3" name="Content Placeholder 2">
            <a:extLst>
              <a:ext uri="{FF2B5EF4-FFF2-40B4-BE49-F238E27FC236}">
                <a16:creationId xmlns:a16="http://schemas.microsoft.com/office/drawing/2014/main" id="{82F31B5E-8D71-83FA-216B-21A964247C86}"/>
              </a:ext>
            </a:extLst>
          </p:cNvPr>
          <p:cNvSpPr>
            <a:spLocks noGrp="1"/>
          </p:cNvSpPr>
          <p:nvPr>
            <p:ph idx="1"/>
          </p:nvPr>
        </p:nvSpPr>
        <p:spPr>
          <a:xfrm>
            <a:off x="0" y="1455576"/>
            <a:ext cx="12192000" cy="5402423"/>
          </a:xfrm>
        </p:spPr>
        <p:txBody>
          <a:bodyPr>
            <a:normAutofit/>
          </a:bodyPr>
          <a:lstStyle/>
          <a:p>
            <a:r>
              <a:rPr lang="en-AU" sz="2400"/>
              <a:t>From now on, there are 3 switches are used for each floor:</a:t>
            </a:r>
          </a:p>
          <a:p>
            <a:r>
              <a:rPr lang="en-AU" sz="2400"/>
              <a:t>Wired network: two 1000Mbps switches to connect users’ PCs by wired</a:t>
            </a:r>
          </a:p>
          <a:p>
            <a:r>
              <a:rPr lang="en-AU" sz="2400"/>
              <a:t>Wireless network: a 500Mbps switch to connect 4 Aps</a:t>
            </a:r>
          </a:p>
          <a:p>
            <a:r>
              <a:rPr lang="en-AU" sz="2400"/>
              <a:t>1000 * 2 + 500 = 2500Mbps</a:t>
            </a:r>
          </a:p>
          <a:p>
            <a:r>
              <a:rPr lang="en-AU" sz="2400"/>
              <a:t>2500 * 2 = 5000Mbps</a:t>
            </a:r>
          </a:p>
          <a:p>
            <a:endParaRPr lang="en-AU" sz="2400"/>
          </a:p>
          <a:p>
            <a:r>
              <a:rPr lang="en-AU" sz="2400"/>
              <a:t>Then, total 6(3 in each floor) switches are connected</a:t>
            </a:r>
          </a:p>
          <a:p>
            <a:pPr marL="0" indent="0">
              <a:buNone/>
            </a:pPr>
            <a:r>
              <a:rPr lang="en-AU" sz="2400"/>
              <a:t>    to a main switch of the building, and its capacity</a:t>
            </a:r>
          </a:p>
          <a:p>
            <a:pPr marL="0" indent="0">
              <a:buNone/>
            </a:pPr>
            <a:r>
              <a:rPr lang="en-AU" sz="2400"/>
              <a:t>    should be 5Gbps.</a:t>
            </a:r>
          </a:p>
        </p:txBody>
      </p:sp>
      <p:sp>
        <p:nvSpPr>
          <p:cNvPr id="5" name="TextBox 4">
            <a:extLst>
              <a:ext uri="{FF2B5EF4-FFF2-40B4-BE49-F238E27FC236}">
                <a16:creationId xmlns:a16="http://schemas.microsoft.com/office/drawing/2014/main" id="{8E485090-C94F-B249-C41E-AD8E956A2350}"/>
              </a:ext>
            </a:extLst>
          </p:cNvPr>
          <p:cNvSpPr txBox="1"/>
          <p:nvPr/>
        </p:nvSpPr>
        <p:spPr>
          <a:xfrm>
            <a:off x="11980506" y="5854765"/>
            <a:ext cx="321473" cy="369332"/>
          </a:xfrm>
          <a:prstGeom prst="rect">
            <a:avLst/>
          </a:prstGeom>
          <a:solidFill>
            <a:schemeClr val="bg1"/>
          </a:solidFill>
          <a:ln>
            <a:solidFill>
              <a:schemeClr val="bg1"/>
            </a:solidFill>
          </a:ln>
        </p:spPr>
        <p:txBody>
          <a:bodyPr wrap="square" rtlCol="0">
            <a:spAutoFit/>
          </a:bodyPr>
          <a:lstStyle/>
          <a:p>
            <a:r>
              <a:rPr lang="en-AU"/>
              <a:t>…</a:t>
            </a:r>
          </a:p>
        </p:txBody>
      </p:sp>
      <p:sp>
        <p:nvSpPr>
          <p:cNvPr id="7" name="Oval 6">
            <a:extLst>
              <a:ext uri="{FF2B5EF4-FFF2-40B4-BE49-F238E27FC236}">
                <a16:creationId xmlns:a16="http://schemas.microsoft.com/office/drawing/2014/main" id="{43B2E252-4A98-DC72-3E2E-B58FC77F3C7D}"/>
              </a:ext>
            </a:extLst>
          </p:cNvPr>
          <p:cNvSpPr/>
          <p:nvPr/>
        </p:nvSpPr>
        <p:spPr>
          <a:xfrm>
            <a:off x="10558086" y="2971877"/>
            <a:ext cx="1529618" cy="3113999"/>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1732736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DF1E58F7-FB89-F658-6EFB-A90C0CCCA8F8}"/>
              </a:ext>
            </a:extLst>
          </p:cNvPr>
          <p:cNvPicPr>
            <a:picLocks noChangeAspect="1"/>
          </p:cNvPicPr>
          <p:nvPr/>
        </p:nvPicPr>
        <p:blipFill rotWithShape="1">
          <a:blip r:embed="rId2">
            <a:extLst>
              <a:ext uri="{28A0092B-C50C-407E-A947-70E740481C1C}">
                <a14:useLocalDpi xmlns:a14="http://schemas.microsoft.com/office/drawing/2010/main" val="0"/>
              </a:ext>
            </a:extLst>
          </a:blip>
          <a:srcRect r="54629" b="24155"/>
          <a:stretch/>
        </p:blipFill>
        <p:spPr>
          <a:xfrm>
            <a:off x="7084272" y="3016577"/>
            <a:ext cx="5107728" cy="3841422"/>
          </a:xfrm>
          <a:prstGeom prst="rect">
            <a:avLst/>
          </a:prstGeom>
        </p:spPr>
      </p:pic>
      <p:sp>
        <p:nvSpPr>
          <p:cNvPr id="2" name="Title 1">
            <a:extLst>
              <a:ext uri="{FF2B5EF4-FFF2-40B4-BE49-F238E27FC236}">
                <a16:creationId xmlns:a16="http://schemas.microsoft.com/office/drawing/2014/main" id="{BB5D21D7-5AC0-42F1-884B-3574C478A0D3}"/>
              </a:ext>
            </a:extLst>
          </p:cNvPr>
          <p:cNvSpPr>
            <a:spLocks noGrp="1"/>
          </p:cNvSpPr>
          <p:nvPr>
            <p:ph type="title"/>
          </p:nvPr>
        </p:nvSpPr>
        <p:spPr/>
        <p:txBody>
          <a:bodyPr/>
          <a:lstStyle/>
          <a:p>
            <a:r>
              <a:rPr lang="en-AU" dirty="0"/>
              <a:t>Appendix: Details of Design</a:t>
            </a:r>
          </a:p>
        </p:txBody>
      </p:sp>
      <p:sp>
        <p:nvSpPr>
          <p:cNvPr id="3" name="Content Placeholder 2">
            <a:extLst>
              <a:ext uri="{FF2B5EF4-FFF2-40B4-BE49-F238E27FC236}">
                <a16:creationId xmlns:a16="http://schemas.microsoft.com/office/drawing/2014/main" id="{82F31B5E-8D71-83FA-216B-21A964247C86}"/>
              </a:ext>
            </a:extLst>
          </p:cNvPr>
          <p:cNvSpPr>
            <a:spLocks noGrp="1"/>
          </p:cNvSpPr>
          <p:nvPr>
            <p:ph idx="1"/>
          </p:nvPr>
        </p:nvSpPr>
        <p:spPr>
          <a:xfrm>
            <a:off x="0" y="1455576"/>
            <a:ext cx="7084272" cy="5402423"/>
          </a:xfrm>
        </p:spPr>
        <p:txBody>
          <a:bodyPr>
            <a:normAutofit/>
          </a:bodyPr>
          <a:lstStyle/>
          <a:p>
            <a:r>
              <a:rPr lang="en-AU" sz="2400" dirty="0"/>
              <a:t>Then, the 5-Gbps main switch of the building is connected to the main router of the building.</a:t>
            </a:r>
          </a:p>
          <a:p>
            <a:r>
              <a:rPr lang="en-AU" sz="2400" dirty="0"/>
              <a:t>And on the basement, a server is also connected to the router. Inside this server, database of crucial dadas is established, unique passwords to access them are set and restriction among the access content is set to avoid unethical usage.</a:t>
            </a:r>
          </a:p>
        </p:txBody>
      </p:sp>
      <p:sp>
        <p:nvSpPr>
          <p:cNvPr id="5" name="TextBox 4">
            <a:extLst>
              <a:ext uri="{FF2B5EF4-FFF2-40B4-BE49-F238E27FC236}">
                <a16:creationId xmlns:a16="http://schemas.microsoft.com/office/drawing/2014/main" id="{8E485090-C94F-B249-C41E-AD8E956A2350}"/>
              </a:ext>
            </a:extLst>
          </p:cNvPr>
          <p:cNvSpPr txBox="1"/>
          <p:nvPr/>
        </p:nvSpPr>
        <p:spPr>
          <a:xfrm>
            <a:off x="11980506" y="5854765"/>
            <a:ext cx="321473" cy="369332"/>
          </a:xfrm>
          <a:prstGeom prst="rect">
            <a:avLst/>
          </a:prstGeom>
          <a:solidFill>
            <a:schemeClr val="bg1"/>
          </a:solidFill>
          <a:ln>
            <a:solidFill>
              <a:schemeClr val="bg1"/>
            </a:solidFill>
          </a:ln>
        </p:spPr>
        <p:txBody>
          <a:bodyPr wrap="square" rtlCol="0">
            <a:spAutoFit/>
          </a:bodyPr>
          <a:lstStyle/>
          <a:p>
            <a:r>
              <a:rPr lang="en-AU"/>
              <a:t>…</a:t>
            </a:r>
          </a:p>
        </p:txBody>
      </p:sp>
      <p:sp>
        <p:nvSpPr>
          <p:cNvPr id="7" name="Oval 6">
            <a:extLst>
              <a:ext uri="{FF2B5EF4-FFF2-40B4-BE49-F238E27FC236}">
                <a16:creationId xmlns:a16="http://schemas.microsoft.com/office/drawing/2014/main" id="{DDF48E58-9EEE-CD2B-55D6-F9FA07365AD1}"/>
              </a:ext>
            </a:extLst>
          </p:cNvPr>
          <p:cNvSpPr/>
          <p:nvPr/>
        </p:nvSpPr>
        <p:spPr>
          <a:xfrm rot="1146018">
            <a:off x="11441042" y="5039105"/>
            <a:ext cx="879623" cy="2000652"/>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Oval 7">
            <a:extLst>
              <a:ext uri="{FF2B5EF4-FFF2-40B4-BE49-F238E27FC236}">
                <a16:creationId xmlns:a16="http://schemas.microsoft.com/office/drawing/2014/main" id="{1CDE3FCE-0166-25FD-313F-7CEA0EE30087}"/>
              </a:ext>
            </a:extLst>
          </p:cNvPr>
          <p:cNvSpPr/>
          <p:nvPr/>
        </p:nvSpPr>
        <p:spPr>
          <a:xfrm rot="20205305">
            <a:off x="11385070" y="3989219"/>
            <a:ext cx="879623" cy="2000652"/>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7196871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111E-8352-C432-D99D-57D5AEABAF78}"/>
              </a:ext>
            </a:extLst>
          </p:cNvPr>
          <p:cNvSpPr>
            <a:spLocks noGrp="1"/>
          </p:cNvSpPr>
          <p:nvPr>
            <p:ph type="title"/>
          </p:nvPr>
        </p:nvSpPr>
        <p:spPr/>
        <p:txBody>
          <a:bodyPr>
            <a:normAutofit/>
          </a:bodyPr>
          <a:lstStyle/>
          <a:p>
            <a:r>
              <a:rPr lang="en-GB" dirty="0"/>
              <a:t>Appendix: </a:t>
            </a:r>
            <a:r>
              <a:rPr lang="en-AU" dirty="0"/>
              <a:t>Details of Design</a:t>
            </a:r>
          </a:p>
        </p:txBody>
      </p:sp>
      <p:pic>
        <p:nvPicPr>
          <p:cNvPr id="4" name="Picture 3" descr="A diagram of a computer network&#10;&#10;Description automatically generated">
            <a:extLst>
              <a:ext uri="{FF2B5EF4-FFF2-40B4-BE49-F238E27FC236}">
                <a16:creationId xmlns:a16="http://schemas.microsoft.com/office/drawing/2014/main" id="{2B20CE55-6EA1-D9CA-6570-15DD55042B12}"/>
              </a:ext>
            </a:extLst>
          </p:cNvPr>
          <p:cNvPicPr>
            <a:picLocks noChangeAspect="1"/>
          </p:cNvPicPr>
          <p:nvPr/>
        </p:nvPicPr>
        <p:blipFill rotWithShape="1">
          <a:blip r:embed="rId3">
            <a:extLst>
              <a:ext uri="{28A0092B-C50C-407E-A947-70E740481C1C}">
                <a14:useLocalDpi xmlns:a14="http://schemas.microsoft.com/office/drawing/2010/main" val="0"/>
              </a:ext>
            </a:extLst>
          </a:blip>
          <a:srcRect l="42460"/>
          <a:stretch/>
        </p:blipFill>
        <p:spPr>
          <a:xfrm>
            <a:off x="5176684" y="1309242"/>
            <a:ext cx="7015316" cy="5485145"/>
          </a:xfrm>
          <a:prstGeom prst="rect">
            <a:avLst/>
          </a:prstGeom>
        </p:spPr>
      </p:pic>
      <p:sp>
        <p:nvSpPr>
          <p:cNvPr id="5" name="Left Brace 4">
            <a:extLst>
              <a:ext uri="{FF2B5EF4-FFF2-40B4-BE49-F238E27FC236}">
                <a16:creationId xmlns:a16="http://schemas.microsoft.com/office/drawing/2014/main" id="{0E9A9F71-A596-BF0E-6123-AC85DCBA01DC}"/>
              </a:ext>
            </a:extLst>
          </p:cNvPr>
          <p:cNvSpPr/>
          <p:nvPr/>
        </p:nvSpPr>
        <p:spPr>
          <a:xfrm rot="5400000">
            <a:off x="8421656" y="1234532"/>
            <a:ext cx="1325561" cy="2227838"/>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7" name="Left Brace 6">
            <a:extLst>
              <a:ext uri="{FF2B5EF4-FFF2-40B4-BE49-F238E27FC236}">
                <a16:creationId xmlns:a16="http://schemas.microsoft.com/office/drawing/2014/main" id="{EFFE89C9-4751-23E6-6E9A-D1EFA6FECC84}"/>
              </a:ext>
            </a:extLst>
          </p:cNvPr>
          <p:cNvSpPr/>
          <p:nvPr/>
        </p:nvSpPr>
        <p:spPr>
          <a:xfrm rot="10800000">
            <a:off x="10373725" y="3121985"/>
            <a:ext cx="461915" cy="1515559"/>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8" name="Left Brace 7">
            <a:extLst>
              <a:ext uri="{FF2B5EF4-FFF2-40B4-BE49-F238E27FC236}">
                <a16:creationId xmlns:a16="http://schemas.microsoft.com/office/drawing/2014/main" id="{C27BAAC3-3BD6-8EA0-196D-2927722E5782}"/>
              </a:ext>
            </a:extLst>
          </p:cNvPr>
          <p:cNvSpPr/>
          <p:nvPr/>
        </p:nvSpPr>
        <p:spPr>
          <a:xfrm rot="16200000">
            <a:off x="7510100" y="5970070"/>
            <a:ext cx="361648" cy="559194"/>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9" name="Left Brace 8">
            <a:extLst>
              <a:ext uri="{FF2B5EF4-FFF2-40B4-BE49-F238E27FC236}">
                <a16:creationId xmlns:a16="http://schemas.microsoft.com/office/drawing/2014/main" id="{24AF0991-A12B-AB36-F162-240C11DC61B7}"/>
              </a:ext>
            </a:extLst>
          </p:cNvPr>
          <p:cNvSpPr/>
          <p:nvPr/>
        </p:nvSpPr>
        <p:spPr>
          <a:xfrm>
            <a:off x="6576097" y="3150707"/>
            <a:ext cx="281903" cy="846785"/>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0" name="Left Brace 9">
            <a:extLst>
              <a:ext uri="{FF2B5EF4-FFF2-40B4-BE49-F238E27FC236}">
                <a16:creationId xmlns:a16="http://schemas.microsoft.com/office/drawing/2014/main" id="{9D7C4241-FEFB-2A3A-E6AC-D4FD27764F96}"/>
              </a:ext>
            </a:extLst>
          </p:cNvPr>
          <p:cNvSpPr/>
          <p:nvPr/>
        </p:nvSpPr>
        <p:spPr>
          <a:xfrm rot="12120410">
            <a:off x="6608313" y="4137769"/>
            <a:ext cx="333778" cy="2126843"/>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1" name="Left Brace 10">
            <a:extLst>
              <a:ext uri="{FF2B5EF4-FFF2-40B4-BE49-F238E27FC236}">
                <a16:creationId xmlns:a16="http://schemas.microsoft.com/office/drawing/2014/main" id="{EEA54683-A27C-AC1B-6FD6-1FF5EAE3095C}"/>
              </a:ext>
            </a:extLst>
          </p:cNvPr>
          <p:cNvSpPr/>
          <p:nvPr/>
        </p:nvSpPr>
        <p:spPr>
          <a:xfrm rot="16200000">
            <a:off x="5869854" y="3763073"/>
            <a:ext cx="452292" cy="1578905"/>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2" name="TextBox 11">
            <a:extLst>
              <a:ext uri="{FF2B5EF4-FFF2-40B4-BE49-F238E27FC236}">
                <a16:creationId xmlns:a16="http://schemas.microsoft.com/office/drawing/2014/main" id="{7CA79B6D-CFFA-4290-DD09-C3C9D4380F76}"/>
              </a:ext>
            </a:extLst>
          </p:cNvPr>
          <p:cNvSpPr txBox="1"/>
          <p:nvPr/>
        </p:nvSpPr>
        <p:spPr>
          <a:xfrm>
            <a:off x="11277600" y="3708432"/>
            <a:ext cx="680720" cy="400110"/>
          </a:xfrm>
          <a:prstGeom prst="rect">
            <a:avLst/>
          </a:prstGeom>
          <a:noFill/>
        </p:spPr>
        <p:txBody>
          <a:bodyPr wrap="square" rtlCol="0">
            <a:spAutoFit/>
          </a:bodyPr>
          <a:lstStyle/>
          <a:p>
            <a:r>
              <a:rPr lang="en-AU" sz="2000" dirty="0">
                <a:solidFill>
                  <a:schemeClr val="accent3">
                    <a:lumMod val="60000"/>
                    <a:lumOff val="40000"/>
                  </a:schemeClr>
                </a:solidFill>
              </a:rPr>
              <a:t>20m</a:t>
            </a:r>
          </a:p>
        </p:txBody>
      </p:sp>
      <p:sp>
        <p:nvSpPr>
          <p:cNvPr id="13" name="Left Brace 12">
            <a:extLst>
              <a:ext uri="{FF2B5EF4-FFF2-40B4-BE49-F238E27FC236}">
                <a16:creationId xmlns:a16="http://schemas.microsoft.com/office/drawing/2014/main" id="{88DF9896-E9E1-5CF0-4502-E1860063A5A3}"/>
              </a:ext>
            </a:extLst>
          </p:cNvPr>
          <p:cNvSpPr/>
          <p:nvPr/>
        </p:nvSpPr>
        <p:spPr>
          <a:xfrm rot="5400000">
            <a:off x="8026251" y="1634150"/>
            <a:ext cx="614976" cy="726438"/>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4" name="Left Brace 13">
            <a:extLst>
              <a:ext uri="{FF2B5EF4-FFF2-40B4-BE49-F238E27FC236}">
                <a16:creationId xmlns:a16="http://schemas.microsoft.com/office/drawing/2014/main" id="{B7042DAD-8C5E-96FA-63D9-AEE782D35FAA}"/>
              </a:ext>
            </a:extLst>
          </p:cNvPr>
          <p:cNvSpPr/>
          <p:nvPr/>
        </p:nvSpPr>
        <p:spPr>
          <a:xfrm rot="5400000">
            <a:off x="8165773" y="1494625"/>
            <a:ext cx="874412" cy="1264919"/>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5" name="Left Brace 14">
            <a:extLst>
              <a:ext uri="{FF2B5EF4-FFF2-40B4-BE49-F238E27FC236}">
                <a16:creationId xmlns:a16="http://schemas.microsoft.com/office/drawing/2014/main" id="{7087F734-7A04-72BC-3B3A-6D27FB79E822}"/>
              </a:ext>
            </a:extLst>
          </p:cNvPr>
          <p:cNvSpPr/>
          <p:nvPr/>
        </p:nvSpPr>
        <p:spPr>
          <a:xfrm rot="5400000">
            <a:off x="8316680" y="1343722"/>
            <a:ext cx="1050117" cy="1742438"/>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6" name="TextBox 15">
            <a:extLst>
              <a:ext uri="{FF2B5EF4-FFF2-40B4-BE49-F238E27FC236}">
                <a16:creationId xmlns:a16="http://schemas.microsoft.com/office/drawing/2014/main" id="{B13FD814-FD9E-7757-28DB-8FE40B9A0D1C}"/>
              </a:ext>
            </a:extLst>
          </p:cNvPr>
          <p:cNvSpPr txBox="1"/>
          <p:nvPr/>
        </p:nvSpPr>
        <p:spPr>
          <a:xfrm>
            <a:off x="8973633" y="1399033"/>
            <a:ext cx="640080" cy="369332"/>
          </a:xfrm>
          <a:prstGeom prst="rect">
            <a:avLst/>
          </a:prstGeom>
          <a:noFill/>
        </p:spPr>
        <p:txBody>
          <a:bodyPr wrap="square" rtlCol="0">
            <a:spAutoFit/>
          </a:bodyPr>
          <a:lstStyle/>
          <a:p>
            <a:r>
              <a:rPr lang="en-AU" dirty="0">
                <a:solidFill>
                  <a:schemeClr val="accent3">
                    <a:lumMod val="60000"/>
                    <a:lumOff val="40000"/>
                  </a:schemeClr>
                </a:solidFill>
              </a:rPr>
              <a:t>32m</a:t>
            </a:r>
          </a:p>
        </p:txBody>
      </p:sp>
      <p:sp>
        <p:nvSpPr>
          <p:cNvPr id="18" name="TextBox 17">
            <a:extLst>
              <a:ext uri="{FF2B5EF4-FFF2-40B4-BE49-F238E27FC236}">
                <a16:creationId xmlns:a16="http://schemas.microsoft.com/office/drawing/2014/main" id="{17ADAD51-68CF-00A1-4901-94C89341D22D}"/>
              </a:ext>
            </a:extLst>
          </p:cNvPr>
          <p:cNvSpPr txBox="1"/>
          <p:nvPr/>
        </p:nvSpPr>
        <p:spPr>
          <a:xfrm>
            <a:off x="8636772" y="1224545"/>
            <a:ext cx="640080" cy="369332"/>
          </a:xfrm>
          <a:prstGeom prst="rect">
            <a:avLst/>
          </a:prstGeom>
          <a:noFill/>
        </p:spPr>
        <p:txBody>
          <a:bodyPr wrap="square" rtlCol="0">
            <a:spAutoFit/>
          </a:bodyPr>
          <a:lstStyle/>
          <a:p>
            <a:r>
              <a:rPr lang="en-AU" dirty="0">
                <a:solidFill>
                  <a:schemeClr val="accent3">
                    <a:lumMod val="60000"/>
                    <a:lumOff val="40000"/>
                  </a:schemeClr>
                </a:solidFill>
              </a:rPr>
              <a:t>24m</a:t>
            </a:r>
          </a:p>
        </p:txBody>
      </p:sp>
      <p:sp>
        <p:nvSpPr>
          <p:cNvPr id="19" name="TextBox 18">
            <a:extLst>
              <a:ext uri="{FF2B5EF4-FFF2-40B4-BE49-F238E27FC236}">
                <a16:creationId xmlns:a16="http://schemas.microsoft.com/office/drawing/2014/main" id="{90368491-8335-5A9D-C86D-1C3FD0F752B5}"/>
              </a:ext>
            </a:extLst>
          </p:cNvPr>
          <p:cNvSpPr txBox="1"/>
          <p:nvPr/>
        </p:nvSpPr>
        <p:spPr>
          <a:xfrm>
            <a:off x="7815393" y="1370753"/>
            <a:ext cx="640080" cy="369332"/>
          </a:xfrm>
          <a:prstGeom prst="rect">
            <a:avLst/>
          </a:prstGeom>
          <a:noFill/>
        </p:spPr>
        <p:txBody>
          <a:bodyPr wrap="square" rtlCol="0">
            <a:spAutoFit/>
          </a:bodyPr>
          <a:lstStyle/>
          <a:p>
            <a:r>
              <a:rPr lang="en-AU" dirty="0">
                <a:solidFill>
                  <a:schemeClr val="accent3">
                    <a:lumMod val="60000"/>
                    <a:lumOff val="40000"/>
                  </a:schemeClr>
                </a:solidFill>
              </a:rPr>
              <a:t>8m</a:t>
            </a:r>
          </a:p>
        </p:txBody>
      </p:sp>
      <p:sp>
        <p:nvSpPr>
          <p:cNvPr id="20" name="TextBox 19">
            <a:extLst>
              <a:ext uri="{FF2B5EF4-FFF2-40B4-BE49-F238E27FC236}">
                <a16:creationId xmlns:a16="http://schemas.microsoft.com/office/drawing/2014/main" id="{E4D1ECF0-7280-310E-2CC2-789B0E801E6B}"/>
              </a:ext>
            </a:extLst>
          </p:cNvPr>
          <p:cNvSpPr txBox="1"/>
          <p:nvPr/>
        </p:nvSpPr>
        <p:spPr>
          <a:xfrm>
            <a:off x="8248701" y="1370753"/>
            <a:ext cx="640080" cy="369332"/>
          </a:xfrm>
          <a:prstGeom prst="rect">
            <a:avLst/>
          </a:prstGeom>
          <a:noFill/>
        </p:spPr>
        <p:txBody>
          <a:bodyPr wrap="square" rtlCol="0">
            <a:spAutoFit/>
          </a:bodyPr>
          <a:lstStyle/>
          <a:p>
            <a:r>
              <a:rPr lang="en-AU" dirty="0">
                <a:solidFill>
                  <a:schemeClr val="accent3">
                    <a:lumMod val="60000"/>
                    <a:lumOff val="40000"/>
                  </a:schemeClr>
                </a:solidFill>
              </a:rPr>
              <a:t>16m</a:t>
            </a:r>
          </a:p>
        </p:txBody>
      </p:sp>
      <p:sp>
        <p:nvSpPr>
          <p:cNvPr id="21" name="TextBox 20">
            <a:extLst>
              <a:ext uri="{FF2B5EF4-FFF2-40B4-BE49-F238E27FC236}">
                <a16:creationId xmlns:a16="http://schemas.microsoft.com/office/drawing/2014/main" id="{B02182DF-B6D0-2309-11FF-7678F1711626}"/>
              </a:ext>
            </a:extLst>
          </p:cNvPr>
          <p:cNvSpPr txBox="1"/>
          <p:nvPr/>
        </p:nvSpPr>
        <p:spPr>
          <a:xfrm>
            <a:off x="7471509" y="6425055"/>
            <a:ext cx="640080" cy="369332"/>
          </a:xfrm>
          <a:prstGeom prst="rect">
            <a:avLst/>
          </a:prstGeom>
          <a:noFill/>
        </p:spPr>
        <p:txBody>
          <a:bodyPr wrap="square" rtlCol="0">
            <a:spAutoFit/>
          </a:bodyPr>
          <a:lstStyle/>
          <a:p>
            <a:r>
              <a:rPr lang="en-AU">
                <a:solidFill>
                  <a:schemeClr val="accent3">
                    <a:lumMod val="60000"/>
                    <a:lumOff val="40000"/>
                  </a:schemeClr>
                </a:solidFill>
              </a:rPr>
              <a:t>3m</a:t>
            </a:r>
          </a:p>
        </p:txBody>
      </p:sp>
      <p:sp>
        <p:nvSpPr>
          <p:cNvPr id="22" name="TextBox 21">
            <a:extLst>
              <a:ext uri="{FF2B5EF4-FFF2-40B4-BE49-F238E27FC236}">
                <a16:creationId xmlns:a16="http://schemas.microsoft.com/office/drawing/2014/main" id="{A02C0FCF-43C7-D2E9-56E0-9C39BD704270}"/>
              </a:ext>
            </a:extLst>
          </p:cNvPr>
          <p:cNvSpPr txBox="1"/>
          <p:nvPr/>
        </p:nvSpPr>
        <p:spPr>
          <a:xfrm>
            <a:off x="6135122" y="3356017"/>
            <a:ext cx="640080" cy="369332"/>
          </a:xfrm>
          <a:prstGeom prst="rect">
            <a:avLst/>
          </a:prstGeom>
          <a:noFill/>
        </p:spPr>
        <p:txBody>
          <a:bodyPr wrap="square" rtlCol="0">
            <a:spAutoFit/>
          </a:bodyPr>
          <a:lstStyle/>
          <a:p>
            <a:r>
              <a:rPr lang="en-AU">
                <a:solidFill>
                  <a:schemeClr val="accent3">
                    <a:lumMod val="60000"/>
                    <a:lumOff val="40000"/>
                  </a:schemeClr>
                </a:solidFill>
              </a:rPr>
              <a:t>3m</a:t>
            </a:r>
          </a:p>
        </p:txBody>
      </p:sp>
      <p:sp>
        <p:nvSpPr>
          <p:cNvPr id="23" name="TextBox 22">
            <a:extLst>
              <a:ext uri="{FF2B5EF4-FFF2-40B4-BE49-F238E27FC236}">
                <a16:creationId xmlns:a16="http://schemas.microsoft.com/office/drawing/2014/main" id="{C9F7B93D-CA26-64E8-DBE2-89E7853F3D65}"/>
              </a:ext>
            </a:extLst>
          </p:cNvPr>
          <p:cNvSpPr txBox="1"/>
          <p:nvPr/>
        </p:nvSpPr>
        <p:spPr>
          <a:xfrm>
            <a:off x="5775960" y="4481601"/>
            <a:ext cx="640080" cy="369332"/>
          </a:xfrm>
          <a:prstGeom prst="rect">
            <a:avLst/>
          </a:prstGeom>
          <a:noFill/>
        </p:spPr>
        <p:txBody>
          <a:bodyPr wrap="square" rtlCol="0">
            <a:spAutoFit/>
          </a:bodyPr>
          <a:lstStyle/>
          <a:p>
            <a:r>
              <a:rPr lang="en-AU">
                <a:solidFill>
                  <a:schemeClr val="accent3">
                    <a:lumMod val="60000"/>
                    <a:lumOff val="40000"/>
                  </a:schemeClr>
                </a:solidFill>
              </a:rPr>
              <a:t>50m</a:t>
            </a:r>
          </a:p>
        </p:txBody>
      </p:sp>
      <p:sp>
        <p:nvSpPr>
          <p:cNvPr id="24" name="TextBox 23">
            <a:extLst>
              <a:ext uri="{FF2B5EF4-FFF2-40B4-BE49-F238E27FC236}">
                <a16:creationId xmlns:a16="http://schemas.microsoft.com/office/drawing/2014/main" id="{0C9D38B4-3F08-589C-316F-813496198D71}"/>
              </a:ext>
            </a:extLst>
          </p:cNvPr>
          <p:cNvSpPr txBox="1"/>
          <p:nvPr/>
        </p:nvSpPr>
        <p:spPr>
          <a:xfrm>
            <a:off x="6537960" y="5358728"/>
            <a:ext cx="594360" cy="646331"/>
          </a:xfrm>
          <a:prstGeom prst="rect">
            <a:avLst/>
          </a:prstGeom>
          <a:noFill/>
        </p:spPr>
        <p:txBody>
          <a:bodyPr wrap="square" rtlCol="0">
            <a:spAutoFit/>
          </a:bodyPr>
          <a:lstStyle/>
          <a:p>
            <a:r>
              <a:rPr lang="en-AU">
                <a:solidFill>
                  <a:schemeClr val="accent3">
                    <a:lumMod val="60000"/>
                    <a:lumOff val="40000"/>
                  </a:schemeClr>
                </a:solidFill>
              </a:rPr>
              <a:t>100m</a:t>
            </a:r>
          </a:p>
        </p:txBody>
      </p:sp>
      <p:sp>
        <p:nvSpPr>
          <p:cNvPr id="3" name="Content Placeholder 2">
            <a:extLst>
              <a:ext uri="{FF2B5EF4-FFF2-40B4-BE49-F238E27FC236}">
                <a16:creationId xmlns:a16="http://schemas.microsoft.com/office/drawing/2014/main" id="{849BBD1B-BF1C-EFB2-2FDA-DD04E3D19964}"/>
              </a:ext>
            </a:extLst>
          </p:cNvPr>
          <p:cNvSpPr>
            <a:spLocks noGrp="1"/>
          </p:cNvSpPr>
          <p:nvPr>
            <p:ph idx="1"/>
          </p:nvPr>
        </p:nvSpPr>
        <p:spPr>
          <a:xfrm>
            <a:off x="0" y="1455576"/>
            <a:ext cx="5257800" cy="5402423"/>
          </a:xfrm>
        </p:spPr>
        <p:txBody>
          <a:bodyPr>
            <a:normAutofit/>
          </a:bodyPr>
          <a:lstStyle/>
          <a:p>
            <a:r>
              <a:rPr lang="en-AU" sz="2400" dirty="0"/>
              <a:t>For indoor distance, </a:t>
            </a:r>
          </a:p>
          <a:p>
            <a:r>
              <a:rPr lang="en-AU" sz="2400" dirty="0"/>
              <a:t>Each group of 4 PCs will share same- length CAT6 cables.</a:t>
            </a:r>
          </a:p>
          <a:p>
            <a:r>
              <a:rPr lang="en-AU" sz="2400" dirty="0"/>
              <a:t>Based on scale, the measurement results of these different distances are : 32m, 24m, 16m and 8m.</a:t>
            </a:r>
          </a:p>
          <a:p>
            <a:r>
              <a:rPr lang="en-AU" sz="2400" dirty="0"/>
              <a:t>And all cables between floors will be 3m.</a:t>
            </a:r>
          </a:p>
          <a:p>
            <a:endParaRPr lang="en-AU" sz="2400" dirty="0"/>
          </a:p>
          <a:p>
            <a:r>
              <a:rPr lang="en-AU" sz="2400" dirty="0"/>
              <a:t>For outdoors, it is assumed that the distance between two new building is 50m, and the distance between the two building and the main building is the same: 100m.</a:t>
            </a:r>
          </a:p>
        </p:txBody>
      </p:sp>
    </p:spTree>
    <p:extLst>
      <p:ext uri="{BB962C8B-B14F-4D97-AF65-F5344CB8AC3E}">
        <p14:creationId xmlns:p14="http://schemas.microsoft.com/office/powerpoint/2010/main" val="16156410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50534-650A-A7DD-5E98-D3437CF3F75E}"/>
              </a:ext>
            </a:extLst>
          </p:cNvPr>
          <p:cNvSpPr>
            <a:spLocks noGrp="1"/>
          </p:cNvSpPr>
          <p:nvPr>
            <p:ph type="title"/>
          </p:nvPr>
        </p:nvSpPr>
        <p:spPr/>
        <p:txBody>
          <a:bodyPr/>
          <a:lstStyle/>
          <a:p>
            <a:r>
              <a:rPr lang="en-GB" dirty="0"/>
              <a:t>Appendix: </a:t>
            </a:r>
            <a:r>
              <a:rPr lang="en-AU" dirty="0"/>
              <a:t>Details of Design</a:t>
            </a:r>
          </a:p>
        </p:txBody>
      </p:sp>
      <p:pic>
        <p:nvPicPr>
          <p:cNvPr id="4" name="Content Placeholder 3">
            <a:extLst>
              <a:ext uri="{FF2B5EF4-FFF2-40B4-BE49-F238E27FC236}">
                <a16:creationId xmlns:a16="http://schemas.microsoft.com/office/drawing/2014/main" id="{97ED7E92-6DB6-881C-8829-DCCA78128AEB}"/>
              </a:ext>
            </a:extLst>
          </p:cNvPr>
          <p:cNvPicPr>
            <a:picLocks noGrp="1" noChangeAspect="1"/>
          </p:cNvPicPr>
          <p:nvPr>
            <p:ph idx="1"/>
          </p:nvPr>
        </p:nvPicPr>
        <p:blipFill>
          <a:blip r:embed="rId2"/>
          <a:stretch>
            <a:fillRect/>
          </a:stretch>
        </p:blipFill>
        <p:spPr>
          <a:xfrm>
            <a:off x="6397115" y="2348230"/>
            <a:ext cx="5608272" cy="4351338"/>
          </a:xfrm>
          <a:prstGeom prst="rect">
            <a:avLst/>
          </a:prstGeom>
        </p:spPr>
      </p:pic>
      <p:sp>
        <p:nvSpPr>
          <p:cNvPr id="5" name="Content Placeholder 2">
            <a:extLst>
              <a:ext uri="{FF2B5EF4-FFF2-40B4-BE49-F238E27FC236}">
                <a16:creationId xmlns:a16="http://schemas.microsoft.com/office/drawing/2014/main" id="{927AECDD-130F-FD80-D5B7-C281895AE2ED}"/>
              </a:ext>
            </a:extLst>
          </p:cNvPr>
          <p:cNvSpPr txBox="1">
            <a:spLocks/>
          </p:cNvSpPr>
          <p:nvPr/>
        </p:nvSpPr>
        <p:spPr>
          <a:xfrm>
            <a:off x="0" y="1455576"/>
            <a:ext cx="5257800" cy="54024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400" dirty="0"/>
              <a:t>As for distance between APs and switches, </a:t>
            </a:r>
          </a:p>
          <a:p>
            <a:r>
              <a:rPr lang="en-AU" sz="2400" dirty="0"/>
              <a:t>Also based on scale, the measurement results are: 32m, 16m.</a:t>
            </a:r>
          </a:p>
          <a:p>
            <a:r>
              <a:rPr lang="en-AU" sz="2400" dirty="0"/>
              <a:t>And there are also 3-meter-long distances between the switches on Floor 1 and the main switch on Ground Floor.</a:t>
            </a:r>
          </a:p>
        </p:txBody>
      </p:sp>
      <p:sp>
        <p:nvSpPr>
          <p:cNvPr id="6" name="Left Brace 5">
            <a:extLst>
              <a:ext uri="{FF2B5EF4-FFF2-40B4-BE49-F238E27FC236}">
                <a16:creationId xmlns:a16="http://schemas.microsoft.com/office/drawing/2014/main" id="{C0861B28-0B41-0B9D-DED3-4215FCA8373E}"/>
              </a:ext>
            </a:extLst>
          </p:cNvPr>
          <p:cNvSpPr/>
          <p:nvPr/>
        </p:nvSpPr>
        <p:spPr>
          <a:xfrm rot="5400000">
            <a:off x="7945848" y="1167859"/>
            <a:ext cx="1325561" cy="2371222"/>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8" name="Left Brace 7">
            <a:extLst>
              <a:ext uri="{FF2B5EF4-FFF2-40B4-BE49-F238E27FC236}">
                <a16:creationId xmlns:a16="http://schemas.microsoft.com/office/drawing/2014/main" id="{7CDAAD88-C166-FC4D-113B-60C6918383F6}"/>
              </a:ext>
            </a:extLst>
          </p:cNvPr>
          <p:cNvSpPr/>
          <p:nvPr/>
        </p:nvSpPr>
        <p:spPr>
          <a:xfrm rot="5400000">
            <a:off x="7253697" y="1854769"/>
            <a:ext cx="1325561" cy="986923"/>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0" name="Left Brace 9">
            <a:extLst>
              <a:ext uri="{FF2B5EF4-FFF2-40B4-BE49-F238E27FC236}">
                <a16:creationId xmlns:a16="http://schemas.microsoft.com/office/drawing/2014/main" id="{DCE81FEC-7286-E26A-7A7B-464FC2BAC2A4}"/>
              </a:ext>
            </a:extLst>
          </p:cNvPr>
          <p:cNvSpPr/>
          <p:nvPr/>
        </p:nvSpPr>
        <p:spPr>
          <a:xfrm rot="16200000">
            <a:off x="6715160" y="6049241"/>
            <a:ext cx="466090" cy="667317"/>
          </a:xfrm>
          <a:prstGeom prst="leftBrace">
            <a:avLst/>
          </a:prstGeom>
          <a:noFill/>
          <a:ln w="38100">
            <a:solidFill>
              <a:schemeClr val="accent3">
                <a:lumMod val="60000"/>
                <a:lumOff val="4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AU"/>
          </a:p>
        </p:txBody>
      </p:sp>
      <p:sp>
        <p:nvSpPr>
          <p:cNvPr id="11" name="TextBox 10">
            <a:extLst>
              <a:ext uri="{FF2B5EF4-FFF2-40B4-BE49-F238E27FC236}">
                <a16:creationId xmlns:a16="http://schemas.microsoft.com/office/drawing/2014/main" id="{F6C03793-725A-C093-AE67-969CF60F1B64}"/>
              </a:ext>
            </a:extLst>
          </p:cNvPr>
          <p:cNvSpPr txBox="1"/>
          <p:nvPr/>
        </p:nvSpPr>
        <p:spPr>
          <a:xfrm>
            <a:off x="6500242" y="6488667"/>
            <a:ext cx="640080" cy="369332"/>
          </a:xfrm>
          <a:prstGeom prst="rect">
            <a:avLst/>
          </a:prstGeom>
          <a:noFill/>
        </p:spPr>
        <p:txBody>
          <a:bodyPr wrap="square" rtlCol="0">
            <a:spAutoFit/>
          </a:bodyPr>
          <a:lstStyle/>
          <a:p>
            <a:r>
              <a:rPr lang="en-AU">
                <a:solidFill>
                  <a:schemeClr val="accent3">
                    <a:lumMod val="60000"/>
                    <a:lumOff val="40000"/>
                  </a:schemeClr>
                </a:solidFill>
              </a:rPr>
              <a:t>3m</a:t>
            </a:r>
          </a:p>
        </p:txBody>
      </p:sp>
      <p:sp>
        <p:nvSpPr>
          <p:cNvPr id="7" name="TextBox 6">
            <a:extLst>
              <a:ext uri="{FF2B5EF4-FFF2-40B4-BE49-F238E27FC236}">
                <a16:creationId xmlns:a16="http://schemas.microsoft.com/office/drawing/2014/main" id="{6AB2EDB9-BC92-7EA2-5D9C-934A9909FCE3}"/>
              </a:ext>
            </a:extLst>
          </p:cNvPr>
          <p:cNvSpPr txBox="1"/>
          <p:nvPr/>
        </p:nvSpPr>
        <p:spPr>
          <a:xfrm>
            <a:off x="8369114" y="1359547"/>
            <a:ext cx="640080" cy="369332"/>
          </a:xfrm>
          <a:prstGeom prst="rect">
            <a:avLst/>
          </a:prstGeom>
          <a:noFill/>
        </p:spPr>
        <p:txBody>
          <a:bodyPr wrap="square" rtlCol="0">
            <a:spAutoFit/>
          </a:bodyPr>
          <a:lstStyle/>
          <a:p>
            <a:r>
              <a:rPr lang="en-AU">
                <a:solidFill>
                  <a:schemeClr val="accent3">
                    <a:lumMod val="60000"/>
                    <a:lumOff val="40000"/>
                  </a:schemeClr>
                </a:solidFill>
              </a:rPr>
              <a:t>32m</a:t>
            </a:r>
          </a:p>
        </p:txBody>
      </p:sp>
      <p:sp>
        <p:nvSpPr>
          <p:cNvPr id="9" name="TextBox 8">
            <a:extLst>
              <a:ext uri="{FF2B5EF4-FFF2-40B4-BE49-F238E27FC236}">
                <a16:creationId xmlns:a16="http://schemas.microsoft.com/office/drawing/2014/main" id="{A580E38F-EBAF-C407-50E0-B4890D0349FE}"/>
              </a:ext>
            </a:extLst>
          </p:cNvPr>
          <p:cNvSpPr txBox="1"/>
          <p:nvPr/>
        </p:nvSpPr>
        <p:spPr>
          <a:xfrm>
            <a:off x="7596439" y="1342247"/>
            <a:ext cx="640080" cy="369332"/>
          </a:xfrm>
          <a:prstGeom prst="rect">
            <a:avLst/>
          </a:prstGeom>
          <a:noFill/>
        </p:spPr>
        <p:txBody>
          <a:bodyPr wrap="square" rtlCol="0">
            <a:spAutoFit/>
          </a:bodyPr>
          <a:lstStyle/>
          <a:p>
            <a:r>
              <a:rPr lang="en-AU" dirty="0">
                <a:solidFill>
                  <a:schemeClr val="accent3">
                    <a:lumMod val="60000"/>
                    <a:lumOff val="40000"/>
                  </a:schemeClr>
                </a:solidFill>
              </a:rPr>
              <a:t>16m</a:t>
            </a:r>
          </a:p>
        </p:txBody>
      </p:sp>
    </p:spTree>
    <p:extLst>
      <p:ext uri="{BB962C8B-B14F-4D97-AF65-F5344CB8AC3E}">
        <p14:creationId xmlns:p14="http://schemas.microsoft.com/office/powerpoint/2010/main" val="30652205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D21D7-5AC0-42F1-884B-3574C478A0D3}"/>
              </a:ext>
            </a:extLst>
          </p:cNvPr>
          <p:cNvSpPr>
            <a:spLocks noGrp="1"/>
          </p:cNvSpPr>
          <p:nvPr>
            <p:ph type="title"/>
          </p:nvPr>
        </p:nvSpPr>
        <p:spPr/>
        <p:txBody>
          <a:bodyPr/>
          <a:lstStyle/>
          <a:p>
            <a:r>
              <a:rPr lang="en-AU" dirty="0"/>
              <a:t>Appendix: Details of Devices</a:t>
            </a:r>
          </a:p>
        </p:txBody>
      </p:sp>
      <p:sp>
        <p:nvSpPr>
          <p:cNvPr id="6" name="Content Placeholder 5">
            <a:extLst>
              <a:ext uri="{FF2B5EF4-FFF2-40B4-BE49-F238E27FC236}">
                <a16:creationId xmlns:a16="http://schemas.microsoft.com/office/drawing/2014/main" id="{C900D2DA-5A3D-6FB6-E9BD-66AB2BF1623F}"/>
              </a:ext>
            </a:extLst>
          </p:cNvPr>
          <p:cNvSpPr>
            <a:spLocks noGrp="1"/>
          </p:cNvSpPr>
          <p:nvPr>
            <p:ph idx="1"/>
          </p:nvPr>
        </p:nvSpPr>
        <p:spPr/>
        <p:txBody>
          <a:bodyPr>
            <a:normAutofit/>
          </a:bodyPr>
          <a:lstStyle/>
          <a:p>
            <a:pPr marL="0" indent="0">
              <a:buNone/>
            </a:pPr>
            <a:r>
              <a:rPr lang="en-GB" dirty="0"/>
              <a:t>TP-Link EAP223</a:t>
            </a:r>
          </a:p>
          <a:p>
            <a:r>
              <a:rPr lang="en-GB" dirty="0"/>
              <a:t>Offers up to 450Mbps on 2.4 GHz and 867 Mbps on 5GHz, totally 1317 Mbps.</a:t>
            </a:r>
          </a:p>
          <a:p>
            <a:r>
              <a:rPr lang="en-AU" dirty="0">
                <a:hlinkClick r:id="rId3"/>
              </a:rPr>
              <a:t>EAP223 | AC1350 Wireless MU-MIMO Gigabit Ceiling Mount Access Point | TP-Link Australia</a:t>
            </a:r>
            <a:endParaRPr lang="en-AU" dirty="0"/>
          </a:p>
          <a:p>
            <a:endParaRPr lang="en-AU" dirty="0"/>
          </a:p>
          <a:p>
            <a:pPr marL="0" indent="0">
              <a:buNone/>
            </a:pPr>
            <a:r>
              <a:rPr lang="en-AU" dirty="0"/>
              <a:t>TL-SG116</a:t>
            </a:r>
          </a:p>
          <a:p>
            <a:r>
              <a:rPr lang="en-AU" dirty="0"/>
              <a:t>Offers 16 ports for 10/100/1000Mbps supporting Auto-MDI/MDIX</a:t>
            </a:r>
          </a:p>
          <a:p>
            <a:r>
              <a:rPr lang="en-AU" dirty="0">
                <a:hlinkClick r:id="rId4"/>
              </a:rPr>
              <a:t>TL-SG116 | 16-Port Gigabit Desktop Switch | TP-Link Australia</a:t>
            </a:r>
            <a:endParaRPr lang="en-GB" dirty="0"/>
          </a:p>
        </p:txBody>
      </p:sp>
    </p:spTree>
    <p:extLst>
      <p:ext uri="{BB962C8B-B14F-4D97-AF65-F5344CB8AC3E}">
        <p14:creationId xmlns:p14="http://schemas.microsoft.com/office/powerpoint/2010/main" val="1842726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D21D7-5AC0-42F1-884B-3574C478A0D3}"/>
              </a:ext>
            </a:extLst>
          </p:cNvPr>
          <p:cNvSpPr>
            <a:spLocks noGrp="1"/>
          </p:cNvSpPr>
          <p:nvPr>
            <p:ph type="title"/>
          </p:nvPr>
        </p:nvSpPr>
        <p:spPr/>
        <p:txBody>
          <a:bodyPr/>
          <a:lstStyle/>
          <a:p>
            <a:r>
              <a:rPr lang="en-AU" dirty="0"/>
              <a:t>Appendix: Details of Devices</a:t>
            </a:r>
          </a:p>
        </p:txBody>
      </p:sp>
      <p:sp>
        <p:nvSpPr>
          <p:cNvPr id="6" name="Content Placeholder 5">
            <a:extLst>
              <a:ext uri="{FF2B5EF4-FFF2-40B4-BE49-F238E27FC236}">
                <a16:creationId xmlns:a16="http://schemas.microsoft.com/office/drawing/2014/main" id="{C900D2DA-5A3D-6FB6-E9BD-66AB2BF1623F}"/>
              </a:ext>
            </a:extLst>
          </p:cNvPr>
          <p:cNvSpPr>
            <a:spLocks noGrp="1"/>
          </p:cNvSpPr>
          <p:nvPr>
            <p:ph idx="1"/>
          </p:nvPr>
        </p:nvSpPr>
        <p:spPr/>
        <p:txBody>
          <a:bodyPr>
            <a:normAutofit lnSpcReduction="10000"/>
          </a:bodyPr>
          <a:lstStyle/>
          <a:p>
            <a:pPr marL="0" indent="0">
              <a:buNone/>
            </a:pPr>
            <a:r>
              <a:rPr lang="en-GB" dirty="0"/>
              <a:t>TL-SG116P</a:t>
            </a:r>
          </a:p>
          <a:p>
            <a:r>
              <a:rPr lang="en-GB" dirty="0"/>
              <a:t>16-port Gigabit Desktop switch with 16-port PoE+.</a:t>
            </a:r>
          </a:p>
          <a:p>
            <a:r>
              <a:rPr lang="en-AU" dirty="0">
                <a:hlinkClick r:id="rId3"/>
              </a:rPr>
              <a:t>TL-SG116P | 16-Port Gigabit Desktop Switch with 16-Port PoE+ | TP-Link</a:t>
            </a:r>
            <a:endParaRPr lang="en-AU" dirty="0"/>
          </a:p>
          <a:p>
            <a:endParaRPr lang="en-AU" dirty="0"/>
          </a:p>
          <a:p>
            <a:pPr marL="0" indent="0">
              <a:buNone/>
            </a:pPr>
            <a:r>
              <a:rPr lang="en-AU" dirty="0"/>
              <a:t>Archer AX10000</a:t>
            </a:r>
          </a:p>
          <a:p>
            <a:r>
              <a:rPr lang="en-AU" dirty="0"/>
              <a:t>Offers over 10Gbps with 4804 </a:t>
            </a:r>
            <a:r>
              <a:rPr lang="en-GB" dirty="0"/>
              <a:t>with 4804 Mbps on each of the two 5 GHz bands and 918 Mbps on the 2.4 GHz band.</a:t>
            </a:r>
            <a:endParaRPr lang="en-AU" dirty="0"/>
          </a:p>
          <a:p>
            <a:r>
              <a:rPr lang="en-GB" dirty="0">
                <a:hlinkClick r:id="rId4"/>
              </a:rPr>
              <a:t>Archer AX10000 | AX10000 Next-Gen Tri-Band Gaming Router | TP-Link</a:t>
            </a:r>
            <a:endParaRPr lang="en-GB" dirty="0"/>
          </a:p>
        </p:txBody>
      </p:sp>
    </p:spTree>
    <p:extLst>
      <p:ext uri="{BB962C8B-B14F-4D97-AF65-F5344CB8AC3E}">
        <p14:creationId xmlns:p14="http://schemas.microsoft.com/office/powerpoint/2010/main" val="2906929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7AA6F-604F-DF1C-75EB-9D6690DEA21D}"/>
              </a:ext>
            </a:extLst>
          </p:cNvPr>
          <p:cNvSpPr>
            <a:spLocks noGrp="1"/>
          </p:cNvSpPr>
          <p:nvPr>
            <p:ph type="title"/>
          </p:nvPr>
        </p:nvSpPr>
        <p:spPr/>
        <p:txBody>
          <a:bodyPr/>
          <a:lstStyle/>
          <a:p>
            <a:r>
              <a:rPr lang="en-GB"/>
              <a:t>Problem Definition: Assumptions</a:t>
            </a:r>
            <a:endParaRPr lang="en-AU"/>
          </a:p>
        </p:txBody>
      </p:sp>
      <p:sp>
        <p:nvSpPr>
          <p:cNvPr id="3" name="Content Placeholder 2">
            <a:extLst>
              <a:ext uri="{FF2B5EF4-FFF2-40B4-BE49-F238E27FC236}">
                <a16:creationId xmlns:a16="http://schemas.microsoft.com/office/drawing/2014/main" id="{B4266F79-3C27-945F-C902-BD092CE38488}"/>
              </a:ext>
            </a:extLst>
          </p:cNvPr>
          <p:cNvSpPr>
            <a:spLocks noGrp="1"/>
          </p:cNvSpPr>
          <p:nvPr>
            <p:ph idx="1"/>
          </p:nvPr>
        </p:nvSpPr>
        <p:spPr>
          <a:xfrm>
            <a:off x="961052" y="1690688"/>
            <a:ext cx="10269895" cy="4954555"/>
          </a:xfrm>
        </p:spPr>
        <p:txBody>
          <a:bodyPr>
            <a:normAutofit fontScale="77500" lnSpcReduction="20000"/>
          </a:bodyPr>
          <a:lstStyle/>
          <a:p>
            <a:pPr>
              <a:lnSpc>
                <a:spcPct val="170000"/>
              </a:lnSpc>
            </a:pPr>
            <a:r>
              <a:rPr lang="en-GB" dirty="0"/>
              <a:t>Structure and size of floors in each building are exactly same.</a:t>
            </a:r>
          </a:p>
          <a:p>
            <a:pPr>
              <a:lnSpc>
                <a:spcPct val="170000"/>
              </a:lnSpc>
            </a:pPr>
            <a:r>
              <a:rPr lang="en-GB" dirty="0"/>
              <a:t>New Employees are equally assigned to each floor of each building.</a:t>
            </a:r>
          </a:p>
          <a:p>
            <a:pPr>
              <a:lnSpc>
                <a:spcPct val="170000"/>
              </a:lnSpc>
            </a:pPr>
            <a:r>
              <a:rPr lang="en-AU" dirty="0"/>
              <a:t>(600 - 360) / 2 / 2 = 60;</a:t>
            </a:r>
            <a:endParaRPr lang="en-GB" dirty="0"/>
          </a:p>
          <a:p>
            <a:pPr>
              <a:lnSpc>
                <a:spcPct val="170000"/>
              </a:lnSpc>
            </a:pPr>
            <a:r>
              <a:rPr lang="en-GB" dirty="0"/>
              <a:t>Peak time users are evenly distributed onto each floor of each building. </a:t>
            </a:r>
          </a:p>
          <a:p>
            <a:pPr>
              <a:lnSpc>
                <a:spcPct val="170000"/>
              </a:lnSpc>
            </a:pPr>
            <a:r>
              <a:rPr lang="en-GB" dirty="0"/>
              <a:t>Because of substantial increasement, suppose </a:t>
            </a:r>
            <a:r>
              <a:rPr lang="en-GB" dirty="0">
                <a:solidFill>
                  <a:srgbClr val="FF0000"/>
                </a:solidFill>
              </a:rPr>
              <a:t>all 60 users</a:t>
            </a:r>
            <a:r>
              <a:rPr lang="en-GB" dirty="0"/>
              <a:t> </a:t>
            </a:r>
            <a:r>
              <a:rPr lang="en-GB" dirty="0">
                <a:solidFill>
                  <a:srgbClr val="0070C0"/>
                </a:solidFill>
              </a:rPr>
              <a:t>each floor </a:t>
            </a:r>
            <a:r>
              <a:rPr lang="en-GB" dirty="0">
                <a:solidFill>
                  <a:srgbClr val="00B050"/>
                </a:solidFill>
              </a:rPr>
              <a:t>peak time</a:t>
            </a:r>
            <a:r>
              <a:rPr lang="en-GB" dirty="0"/>
              <a:t>.</a:t>
            </a:r>
          </a:p>
          <a:p>
            <a:pPr>
              <a:lnSpc>
                <a:spcPct val="170000"/>
              </a:lnSpc>
            </a:pPr>
            <a:r>
              <a:rPr lang="en-AU" dirty="0"/>
              <a:t>Take </a:t>
            </a:r>
            <a:r>
              <a:rPr lang="en-AU" altLang="zh-CN" dirty="0"/>
              <a:t>the top level of average traffic per user(30Mbps) into consideration.</a:t>
            </a:r>
          </a:p>
          <a:p>
            <a:pPr>
              <a:lnSpc>
                <a:spcPct val="170000"/>
              </a:lnSpc>
            </a:pPr>
            <a:r>
              <a:rPr lang="en-GB" dirty="0"/>
              <a:t>Main Office Network is capable enough to cover all new network needs in all buildings.</a:t>
            </a:r>
          </a:p>
          <a:p>
            <a:pPr>
              <a:lnSpc>
                <a:spcPct val="200000"/>
              </a:lnSpc>
            </a:pPr>
            <a:endParaRPr lang="en-GB" dirty="0"/>
          </a:p>
          <a:p>
            <a:endParaRPr lang="en-AU" dirty="0"/>
          </a:p>
        </p:txBody>
      </p:sp>
    </p:spTree>
    <p:extLst>
      <p:ext uri="{BB962C8B-B14F-4D97-AF65-F5344CB8AC3E}">
        <p14:creationId xmlns:p14="http://schemas.microsoft.com/office/powerpoint/2010/main" val="1503724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C5197-205B-6662-7480-B113958850CF}"/>
              </a:ext>
            </a:extLst>
          </p:cNvPr>
          <p:cNvSpPr>
            <a:spLocks noGrp="1"/>
          </p:cNvSpPr>
          <p:nvPr>
            <p:ph type="title"/>
          </p:nvPr>
        </p:nvSpPr>
        <p:spPr/>
        <p:txBody>
          <a:bodyPr>
            <a:normAutofit/>
          </a:bodyPr>
          <a:lstStyle/>
          <a:p>
            <a:r>
              <a:rPr lang="en-GB"/>
              <a:t>Problem Definition: Requirements</a:t>
            </a:r>
            <a:endParaRPr lang="en-AU"/>
          </a:p>
        </p:txBody>
      </p:sp>
      <p:sp>
        <p:nvSpPr>
          <p:cNvPr id="3" name="Content Placeholder 2">
            <a:extLst>
              <a:ext uri="{FF2B5EF4-FFF2-40B4-BE49-F238E27FC236}">
                <a16:creationId xmlns:a16="http://schemas.microsoft.com/office/drawing/2014/main" id="{ECB73546-D82C-2711-E9B9-94FEA6A0979C}"/>
              </a:ext>
            </a:extLst>
          </p:cNvPr>
          <p:cNvSpPr>
            <a:spLocks noGrp="1"/>
          </p:cNvSpPr>
          <p:nvPr>
            <p:ph idx="1"/>
          </p:nvPr>
        </p:nvSpPr>
        <p:spPr>
          <a:xfrm>
            <a:off x="721872" y="1442302"/>
            <a:ext cx="10748256" cy="5322392"/>
          </a:xfrm>
        </p:spPr>
        <p:txBody>
          <a:bodyPr>
            <a:normAutofit fontScale="92500" lnSpcReduction="10000"/>
          </a:bodyPr>
          <a:lstStyle/>
          <a:p>
            <a:pPr marL="0" indent="0">
              <a:lnSpc>
                <a:spcPct val="150000"/>
              </a:lnSpc>
              <a:buNone/>
            </a:pPr>
            <a:r>
              <a:rPr lang="en-AU" sz="2000" dirty="0"/>
              <a:t>Within Each Floor: </a:t>
            </a:r>
          </a:p>
          <a:p>
            <a:pPr>
              <a:lnSpc>
                <a:spcPct val="150000"/>
              </a:lnSpc>
            </a:pPr>
            <a:r>
              <a:rPr lang="en-AU" sz="2000" dirty="0"/>
              <a:t>Total </a:t>
            </a:r>
            <a:r>
              <a:rPr lang="en-US" altLang="zh-CN" sz="2000" dirty="0"/>
              <a:t>wired network </a:t>
            </a:r>
            <a:r>
              <a:rPr lang="en-AU" sz="2000" dirty="0"/>
              <a:t>requirement: 30 * 60  = 1800 Mbps;</a:t>
            </a:r>
          </a:p>
          <a:p>
            <a:pPr>
              <a:lnSpc>
                <a:spcPct val="150000"/>
              </a:lnSpc>
            </a:pPr>
            <a:r>
              <a:rPr lang="en-AU" sz="2000" dirty="0"/>
              <a:t>Total wireless network requirement: 30 * 25% * 60 = 450 Mbps;</a:t>
            </a:r>
          </a:p>
          <a:p>
            <a:pPr>
              <a:lnSpc>
                <a:spcPct val="150000"/>
              </a:lnSpc>
            </a:pPr>
            <a:r>
              <a:rPr lang="en-AU" sz="2000" dirty="0"/>
              <a:t>substantially increase</a:t>
            </a:r>
          </a:p>
          <a:p>
            <a:pPr>
              <a:lnSpc>
                <a:spcPct val="150000"/>
              </a:lnSpc>
            </a:pPr>
            <a:endParaRPr lang="en-AU" sz="2000" dirty="0"/>
          </a:p>
          <a:p>
            <a:pPr marL="0" indent="0">
              <a:lnSpc>
                <a:spcPct val="150000"/>
              </a:lnSpc>
              <a:buNone/>
            </a:pPr>
            <a:r>
              <a:rPr lang="en-AU" sz="2000" dirty="0"/>
              <a:t>Within Each Building:</a:t>
            </a:r>
          </a:p>
          <a:p>
            <a:pPr>
              <a:lnSpc>
                <a:spcPct val="150000"/>
              </a:lnSpc>
            </a:pPr>
            <a:r>
              <a:rPr lang="en-AU" sz="2000" dirty="0"/>
              <a:t>A wiring closet with 4 </a:t>
            </a:r>
            <a:r>
              <a:rPr lang="en-AU" sz="2000" dirty="0" err="1"/>
              <a:t>fiber</a:t>
            </a:r>
            <a:r>
              <a:rPr lang="en-AU" sz="2000" dirty="0"/>
              <a:t> optic cables</a:t>
            </a:r>
          </a:p>
          <a:p>
            <a:pPr>
              <a:lnSpc>
                <a:spcPct val="150000"/>
              </a:lnSpc>
            </a:pPr>
            <a:endParaRPr lang="en-AU" sz="2000" dirty="0"/>
          </a:p>
          <a:p>
            <a:pPr marL="0" indent="0">
              <a:lnSpc>
                <a:spcPct val="150000"/>
              </a:lnSpc>
              <a:buNone/>
            </a:pPr>
            <a:r>
              <a:rPr lang="en-AU" sz="2000" dirty="0"/>
              <a:t>Around the Buildings:</a:t>
            </a:r>
          </a:p>
          <a:p>
            <a:pPr>
              <a:lnSpc>
                <a:spcPct val="150000"/>
              </a:lnSpc>
            </a:pPr>
            <a:r>
              <a:rPr lang="en-AU" sz="2000" dirty="0"/>
              <a:t>Connection to the existing Main office network</a:t>
            </a:r>
          </a:p>
        </p:txBody>
      </p:sp>
    </p:spTree>
    <p:extLst>
      <p:ext uri="{BB962C8B-B14F-4D97-AF65-F5344CB8AC3E}">
        <p14:creationId xmlns:p14="http://schemas.microsoft.com/office/powerpoint/2010/main" val="3914488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111E-8352-C432-D99D-57D5AEABAF78}"/>
              </a:ext>
            </a:extLst>
          </p:cNvPr>
          <p:cNvSpPr>
            <a:spLocks noGrp="1"/>
          </p:cNvSpPr>
          <p:nvPr>
            <p:ph type="title"/>
          </p:nvPr>
        </p:nvSpPr>
        <p:spPr/>
        <p:txBody>
          <a:bodyPr>
            <a:normAutofit/>
          </a:bodyPr>
          <a:lstStyle/>
          <a:p>
            <a:r>
              <a:rPr lang="en-GB" dirty="0"/>
              <a:t>Network Design: Wired Network</a:t>
            </a:r>
            <a:endParaRPr lang="en-AU" dirty="0"/>
          </a:p>
        </p:txBody>
      </p:sp>
      <p:pic>
        <p:nvPicPr>
          <p:cNvPr id="4" name="Picture 3" descr="A diagram of a computer network&#10;&#10;Description automatically generated">
            <a:extLst>
              <a:ext uri="{FF2B5EF4-FFF2-40B4-BE49-F238E27FC236}">
                <a16:creationId xmlns:a16="http://schemas.microsoft.com/office/drawing/2014/main" id="{2B20CE55-6EA1-D9CA-6570-15DD55042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72855"/>
            <a:ext cx="12192000" cy="5485145"/>
          </a:xfrm>
          <a:prstGeom prst="rect">
            <a:avLst/>
          </a:prstGeom>
        </p:spPr>
      </p:pic>
      <p:sp>
        <p:nvSpPr>
          <p:cNvPr id="3" name="Rectangle 2">
            <a:extLst>
              <a:ext uri="{FF2B5EF4-FFF2-40B4-BE49-F238E27FC236}">
                <a16:creationId xmlns:a16="http://schemas.microsoft.com/office/drawing/2014/main" id="{A8F9167D-3072-5056-07CC-FBFB8D74FCD8}"/>
              </a:ext>
            </a:extLst>
          </p:cNvPr>
          <p:cNvSpPr/>
          <p:nvPr/>
        </p:nvSpPr>
        <p:spPr>
          <a:xfrm>
            <a:off x="1443853" y="3017204"/>
            <a:ext cx="3091992" cy="219644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7789099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111E-8352-C432-D99D-57D5AEABAF78}"/>
              </a:ext>
            </a:extLst>
          </p:cNvPr>
          <p:cNvSpPr>
            <a:spLocks noGrp="1"/>
          </p:cNvSpPr>
          <p:nvPr>
            <p:ph type="title"/>
          </p:nvPr>
        </p:nvSpPr>
        <p:spPr/>
        <p:txBody>
          <a:bodyPr>
            <a:normAutofit/>
          </a:bodyPr>
          <a:lstStyle/>
          <a:p>
            <a:r>
              <a:rPr lang="en-GB" dirty="0"/>
              <a:t>Network Design: Wireless Network</a:t>
            </a:r>
            <a:endParaRPr lang="en-AU" dirty="0"/>
          </a:p>
        </p:txBody>
      </p:sp>
      <p:pic>
        <p:nvPicPr>
          <p:cNvPr id="4" name="Picture 3" descr="A diagram of a network&#10;&#10;Description automatically generated">
            <a:extLst>
              <a:ext uri="{FF2B5EF4-FFF2-40B4-BE49-F238E27FC236}">
                <a16:creationId xmlns:a16="http://schemas.microsoft.com/office/drawing/2014/main" id="{DF502E51-E33A-9B10-8E02-1CB7C65806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085"/>
            <a:ext cx="12192000" cy="5437517"/>
          </a:xfrm>
          <a:prstGeom prst="rect">
            <a:avLst/>
          </a:prstGeom>
        </p:spPr>
      </p:pic>
      <p:sp>
        <p:nvSpPr>
          <p:cNvPr id="3" name="Rectangle 2">
            <a:extLst>
              <a:ext uri="{FF2B5EF4-FFF2-40B4-BE49-F238E27FC236}">
                <a16:creationId xmlns:a16="http://schemas.microsoft.com/office/drawing/2014/main" id="{58EDF454-5B38-72EE-7E62-EDD24140E1B4}"/>
              </a:ext>
            </a:extLst>
          </p:cNvPr>
          <p:cNvSpPr/>
          <p:nvPr/>
        </p:nvSpPr>
        <p:spPr>
          <a:xfrm>
            <a:off x="1131337" y="2598338"/>
            <a:ext cx="4459236" cy="389453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TextBox 6">
            <a:extLst>
              <a:ext uri="{FF2B5EF4-FFF2-40B4-BE49-F238E27FC236}">
                <a16:creationId xmlns:a16="http://schemas.microsoft.com/office/drawing/2014/main" id="{18F0E5D1-FC6D-1D27-3491-144A9C0985F6}"/>
              </a:ext>
            </a:extLst>
          </p:cNvPr>
          <p:cNvSpPr txBox="1"/>
          <p:nvPr/>
        </p:nvSpPr>
        <p:spPr>
          <a:xfrm>
            <a:off x="1886673" y="3290500"/>
            <a:ext cx="879676" cy="276999"/>
          </a:xfrm>
          <a:prstGeom prst="rect">
            <a:avLst/>
          </a:prstGeom>
          <a:solidFill>
            <a:schemeClr val="tx2">
              <a:lumMod val="50000"/>
              <a:lumOff val="50000"/>
            </a:schemeClr>
          </a:solidFill>
        </p:spPr>
        <p:txBody>
          <a:bodyPr wrap="square" rtlCol="0">
            <a:spAutoFit/>
          </a:bodyPr>
          <a:lstStyle/>
          <a:p>
            <a:r>
              <a:rPr lang="en-GB" sz="1200" dirty="0"/>
              <a:t>Channel 1</a:t>
            </a:r>
            <a:endParaRPr lang="en-AU" sz="1200" dirty="0"/>
          </a:p>
        </p:txBody>
      </p:sp>
      <p:sp>
        <p:nvSpPr>
          <p:cNvPr id="12" name="TextBox 11">
            <a:extLst>
              <a:ext uri="{FF2B5EF4-FFF2-40B4-BE49-F238E27FC236}">
                <a16:creationId xmlns:a16="http://schemas.microsoft.com/office/drawing/2014/main" id="{C6EEE9C1-5AC8-10F8-124D-0DE4D70A8B62}"/>
              </a:ext>
            </a:extLst>
          </p:cNvPr>
          <p:cNvSpPr txBox="1"/>
          <p:nvPr/>
        </p:nvSpPr>
        <p:spPr>
          <a:xfrm>
            <a:off x="1608879" y="4753187"/>
            <a:ext cx="983849" cy="276999"/>
          </a:xfrm>
          <a:prstGeom prst="rect">
            <a:avLst/>
          </a:prstGeom>
          <a:solidFill>
            <a:schemeClr val="tx2">
              <a:lumMod val="50000"/>
              <a:lumOff val="50000"/>
            </a:schemeClr>
          </a:solidFill>
        </p:spPr>
        <p:txBody>
          <a:bodyPr wrap="square" rtlCol="0">
            <a:spAutoFit/>
          </a:bodyPr>
          <a:lstStyle/>
          <a:p>
            <a:r>
              <a:rPr lang="en-GB" sz="1200" dirty="0"/>
              <a:t>Channel 11</a:t>
            </a:r>
            <a:endParaRPr lang="en-AU" sz="1200" dirty="0"/>
          </a:p>
        </p:txBody>
      </p:sp>
      <p:sp>
        <p:nvSpPr>
          <p:cNvPr id="13" name="TextBox 12">
            <a:extLst>
              <a:ext uri="{FF2B5EF4-FFF2-40B4-BE49-F238E27FC236}">
                <a16:creationId xmlns:a16="http://schemas.microsoft.com/office/drawing/2014/main" id="{D6F8E6F2-C685-36CF-B55E-7011DACEFF90}"/>
              </a:ext>
            </a:extLst>
          </p:cNvPr>
          <p:cNvSpPr txBox="1"/>
          <p:nvPr/>
        </p:nvSpPr>
        <p:spPr>
          <a:xfrm>
            <a:off x="3360955" y="4614687"/>
            <a:ext cx="879676" cy="276999"/>
          </a:xfrm>
          <a:prstGeom prst="rect">
            <a:avLst/>
          </a:prstGeom>
          <a:solidFill>
            <a:schemeClr val="tx2">
              <a:lumMod val="50000"/>
              <a:lumOff val="50000"/>
            </a:schemeClr>
          </a:solidFill>
        </p:spPr>
        <p:txBody>
          <a:bodyPr wrap="square" rtlCol="0">
            <a:spAutoFit/>
          </a:bodyPr>
          <a:lstStyle/>
          <a:p>
            <a:r>
              <a:rPr lang="en-GB" sz="1200" dirty="0"/>
              <a:t>Channel 6</a:t>
            </a:r>
            <a:endParaRPr lang="en-AU" sz="1200" dirty="0"/>
          </a:p>
        </p:txBody>
      </p:sp>
      <p:sp>
        <p:nvSpPr>
          <p:cNvPr id="14" name="TextBox 13">
            <a:extLst>
              <a:ext uri="{FF2B5EF4-FFF2-40B4-BE49-F238E27FC236}">
                <a16:creationId xmlns:a16="http://schemas.microsoft.com/office/drawing/2014/main" id="{0E75BE3F-CCB2-B379-49E6-C7152BDCA2B2}"/>
              </a:ext>
            </a:extLst>
          </p:cNvPr>
          <p:cNvSpPr txBox="1"/>
          <p:nvPr/>
        </p:nvSpPr>
        <p:spPr>
          <a:xfrm>
            <a:off x="3800793" y="3004816"/>
            <a:ext cx="991126" cy="276999"/>
          </a:xfrm>
          <a:prstGeom prst="rect">
            <a:avLst/>
          </a:prstGeom>
          <a:solidFill>
            <a:schemeClr val="tx2">
              <a:lumMod val="50000"/>
              <a:lumOff val="50000"/>
            </a:schemeClr>
          </a:solidFill>
        </p:spPr>
        <p:txBody>
          <a:bodyPr wrap="square" rtlCol="0">
            <a:spAutoFit/>
          </a:bodyPr>
          <a:lstStyle/>
          <a:p>
            <a:r>
              <a:rPr lang="en-GB" sz="1200" dirty="0"/>
              <a:t>Channel 11</a:t>
            </a:r>
            <a:endParaRPr lang="en-AU" sz="1200" dirty="0"/>
          </a:p>
        </p:txBody>
      </p:sp>
      <p:sp>
        <p:nvSpPr>
          <p:cNvPr id="15" name="TextBox 14">
            <a:extLst>
              <a:ext uri="{FF2B5EF4-FFF2-40B4-BE49-F238E27FC236}">
                <a16:creationId xmlns:a16="http://schemas.microsoft.com/office/drawing/2014/main" id="{458AFBCC-3192-4669-67B9-26EC5E56F67D}"/>
              </a:ext>
            </a:extLst>
          </p:cNvPr>
          <p:cNvSpPr txBox="1"/>
          <p:nvPr/>
        </p:nvSpPr>
        <p:spPr>
          <a:xfrm>
            <a:off x="7641220" y="2698312"/>
            <a:ext cx="879676" cy="276999"/>
          </a:xfrm>
          <a:prstGeom prst="rect">
            <a:avLst/>
          </a:prstGeom>
          <a:solidFill>
            <a:schemeClr val="tx2">
              <a:lumMod val="50000"/>
              <a:lumOff val="50000"/>
            </a:schemeClr>
          </a:solidFill>
        </p:spPr>
        <p:txBody>
          <a:bodyPr wrap="square" rtlCol="0">
            <a:spAutoFit/>
          </a:bodyPr>
          <a:lstStyle/>
          <a:p>
            <a:r>
              <a:rPr lang="en-GB" sz="1200" dirty="0"/>
              <a:t>Channel 1</a:t>
            </a:r>
            <a:endParaRPr lang="en-AU" sz="1200" dirty="0"/>
          </a:p>
        </p:txBody>
      </p:sp>
      <p:sp>
        <p:nvSpPr>
          <p:cNvPr id="16" name="TextBox 15">
            <a:extLst>
              <a:ext uri="{FF2B5EF4-FFF2-40B4-BE49-F238E27FC236}">
                <a16:creationId xmlns:a16="http://schemas.microsoft.com/office/drawing/2014/main" id="{B2E504F1-B818-2333-76E3-8893D4055341}"/>
              </a:ext>
            </a:extLst>
          </p:cNvPr>
          <p:cNvSpPr txBox="1"/>
          <p:nvPr/>
        </p:nvSpPr>
        <p:spPr>
          <a:xfrm>
            <a:off x="9284825" y="4135844"/>
            <a:ext cx="879676" cy="276999"/>
          </a:xfrm>
          <a:prstGeom prst="rect">
            <a:avLst/>
          </a:prstGeom>
          <a:solidFill>
            <a:schemeClr val="tx2">
              <a:lumMod val="50000"/>
              <a:lumOff val="50000"/>
            </a:schemeClr>
          </a:solidFill>
        </p:spPr>
        <p:txBody>
          <a:bodyPr wrap="square" rtlCol="0">
            <a:spAutoFit/>
          </a:bodyPr>
          <a:lstStyle/>
          <a:p>
            <a:r>
              <a:rPr lang="en-GB" sz="1200" dirty="0"/>
              <a:t>Channel 6</a:t>
            </a:r>
            <a:endParaRPr lang="en-AU" sz="1200" dirty="0"/>
          </a:p>
        </p:txBody>
      </p:sp>
      <p:sp>
        <p:nvSpPr>
          <p:cNvPr id="17" name="TextBox 16">
            <a:extLst>
              <a:ext uri="{FF2B5EF4-FFF2-40B4-BE49-F238E27FC236}">
                <a16:creationId xmlns:a16="http://schemas.microsoft.com/office/drawing/2014/main" id="{E0512030-4A1E-90B3-0D2D-7E65D4D24F9C}"/>
              </a:ext>
            </a:extLst>
          </p:cNvPr>
          <p:cNvSpPr txBox="1"/>
          <p:nvPr/>
        </p:nvSpPr>
        <p:spPr>
          <a:xfrm>
            <a:off x="7641220" y="4135844"/>
            <a:ext cx="993494" cy="276999"/>
          </a:xfrm>
          <a:prstGeom prst="rect">
            <a:avLst/>
          </a:prstGeom>
          <a:solidFill>
            <a:schemeClr val="tx2">
              <a:lumMod val="50000"/>
              <a:lumOff val="50000"/>
            </a:schemeClr>
          </a:solidFill>
        </p:spPr>
        <p:txBody>
          <a:bodyPr wrap="square" rtlCol="0">
            <a:spAutoFit/>
          </a:bodyPr>
          <a:lstStyle/>
          <a:p>
            <a:r>
              <a:rPr lang="en-GB" sz="1200" dirty="0"/>
              <a:t>Channel 11</a:t>
            </a:r>
            <a:endParaRPr lang="en-AU" sz="1200" dirty="0"/>
          </a:p>
        </p:txBody>
      </p:sp>
      <p:sp>
        <p:nvSpPr>
          <p:cNvPr id="18" name="TextBox 17">
            <a:extLst>
              <a:ext uri="{FF2B5EF4-FFF2-40B4-BE49-F238E27FC236}">
                <a16:creationId xmlns:a16="http://schemas.microsoft.com/office/drawing/2014/main" id="{E1C24CFC-DA31-26A1-B5A1-FD1D8FDCDA05}"/>
              </a:ext>
            </a:extLst>
          </p:cNvPr>
          <p:cNvSpPr txBox="1"/>
          <p:nvPr/>
        </p:nvSpPr>
        <p:spPr>
          <a:xfrm>
            <a:off x="9284825" y="2503378"/>
            <a:ext cx="993494" cy="276999"/>
          </a:xfrm>
          <a:prstGeom prst="rect">
            <a:avLst/>
          </a:prstGeom>
          <a:solidFill>
            <a:schemeClr val="tx2">
              <a:lumMod val="50000"/>
              <a:lumOff val="50000"/>
            </a:schemeClr>
          </a:solidFill>
        </p:spPr>
        <p:txBody>
          <a:bodyPr wrap="square" rtlCol="0">
            <a:spAutoFit/>
          </a:bodyPr>
          <a:lstStyle/>
          <a:p>
            <a:r>
              <a:rPr lang="en-GB" sz="1200" dirty="0"/>
              <a:t>Channel 11</a:t>
            </a:r>
            <a:endParaRPr lang="en-AU" sz="1200" dirty="0"/>
          </a:p>
        </p:txBody>
      </p:sp>
    </p:spTree>
    <p:extLst>
      <p:ext uri="{BB962C8B-B14F-4D97-AF65-F5344CB8AC3E}">
        <p14:creationId xmlns:p14="http://schemas.microsoft.com/office/powerpoint/2010/main" val="466501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111E-8352-C432-D99D-57D5AEABAF78}"/>
              </a:ext>
            </a:extLst>
          </p:cNvPr>
          <p:cNvSpPr>
            <a:spLocks noGrp="1"/>
          </p:cNvSpPr>
          <p:nvPr>
            <p:ph type="title"/>
          </p:nvPr>
        </p:nvSpPr>
        <p:spPr/>
        <p:txBody>
          <a:bodyPr>
            <a:normAutofit/>
          </a:bodyPr>
          <a:lstStyle/>
          <a:p>
            <a:r>
              <a:rPr lang="en-GB" dirty="0"/>
              <a:t>Network Design: Backbone Network</a:t>
            </a:r>
            <a:endParaRPr lang="en-AU" dirty="0"/>
          </a:p>
        </p:txBody>
      </p:sp>
      <p:pic>
        <p:nvPicPr>
          <p:cNvPr id="4" name="Picture 3" descr="A diagram of a computer network&#10;&#10;Description automatically generated">
            <a:extLst>
              <a:ext uri="{FF2B5EF4-FFF2-40B4-BE49-F238E27FC236}">
                <a16:creationId xmlns:a16="http://schemas.microsoft.com/office/drawing/2014/main" id="{2B20CE55-6EA1-D9CA-6570-15DD55042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72855"/>
            <a:ext cx="12192000" cy="5485145"/>
          </a:xfrm>
          <a:prstGeom prst="rect">
            <a:avLst/>
          </a:prstGeom>
        </p:spPr>
      </p:pic>
      <p:sp>
        <p:nvSpPr>
          <p:cNvPr id="3" name="Rectangle 2">
            <a:extLst>
              <a:ext uri="{FF2B5EF4-FFF2-40B4-BE49-F238E27FC236}">
                <a16:creationId xmlns:a16="http://schemas.microsoft.com/office/drawing/2014/main" id="{751E81B3-1B31-A594-B8D2-5ED239A89D3E}"/>
              </a:ext>
            </a:extLst>
          </p:cNvPr>
          <p:cNvSpPr/>
          <p:nvPr/>
        </p:nvSpPr>
        <p:spPr>
          <a:xfrm>
            <a:off x="3434698" y="1600195"/>
            <a:ext cx="2086426" cy="396722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245347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A043E-E88E-4D29-89A6-B1D42B9ECE4A}"/>
              </a:ext>
            </a:extLst>
          </p:cNvPr>
          <p:cNvSpPr>
            <a:spLocks noGrp="1"/>
          </p:cNvSpPr>
          <p:nvPr>
            <p:ph type="title"/>
          </p:nvPr>
        </p:nvSpPr>
        <p:spPr/>
        <p:txBody>
          <a:bodyPr/>
          <a:lstStyle/>
          <a:p>
            <a:r>
              <a:rPr lang="en-AU"/>
              <a:t>Network Design: Ethical Problem solving</a:t>
            </a:r>
          </a:p>
        </p:txBody>
      </p:sp>
      <p:sp>
        <p:nvSpPr>
          <p:cNvPr id="3" name="Content Placeholder 2">
            <a:extLst>
              <a:ext uri="{FF2B5EF4-FFF2-40B4-BE49-F238E27FC236}">
                <a16:creationId xmlns:a16="http://schemas.microsoft.com/office/drawing/2014/main" id="{91952469-ED22-6B96-BF7F-6AE13D610836}"/>
              </a:ext>
            </a:extLst>
          </p:cNvPr>
          <p:cNvSpPr>
            <a:spLocks noGrp="1"/>
          </p:cNvSpPr>
          <p:nvPr>
            <p:ph idx="1"/>
          </p:nvPr>
        </p:nvSpPr>
        <p:spPr/>
        <p:txBody>
          <a:bodyPr>
            <a:normAutofit lnSpcReduction="10000"/>
          </a:bodyPr>
          <a:lstStyle/>
          <a:p>
            <a:pPr marL="0" indent="0">
              <a:buNone/>
            </a:pPr>
            <a:r>
              <a:rPr lang="en-AU" dirty="0"/>
              <a:t>Unexpected behaviours:</a:t>
            </a:r>
          </a:p>
          <a:p>
            <a:r>
              <a:rPr lang="en-AU" dirty="0"/>
              <a:t>Access and modify sensitive data.</a:t>
            </a:r>
          </a:p>
          <a:p>
            <a:r>
              <a:rPr lang="en-AU" dirty="0"/>
              <a:t>Share sensitive data out.</a:t>
            </a:r>
          </a:p>
          <a:p>
            <a:r>
              <a:rPr lang="en-AU" dirty="0"/>
              <a:t>Access network with personal use.</a:t>
            </a:r>
          </a:p>
          <a:p>
            <a:endParaRPr lang="en-AU" dirty="0"/>
          </a:p>
          <a:p>
            <a:pPr marL="0" indent="0">
              <a:buNone/>
            </a:pPr>
            <a:r>
              <a:rPr lang="en-AU" dirty="0"/>
              <a:t>Solutions by server:</a:t>
            </a:r>
          </a:p>
          <a:p>
            <a:r>
              <a:rPr lang="en-AU" dirty="0"/>
              <a:t>A database of sensitive data: set up passwords</a:t>
            </a:r>
          </a:p>
          <a:p>
            <a:r>
              <a:rPr lang="en-AU" dirty="0"/>
              <a:t>Set authority to access data</a:t>
            </a:r>
          </a:p>
          <a:p>
            <a:r>
              <a:rPr lang="en-AU" dirty="0"/>
              <a:t>Strict the network accessibility to only work content.</a:t>
            </a:r>
          </a:p>
          <a:p>
            <a:endParaRPr lang="en-AU" dirty="0"/>
          </a:p>
          <a:p>
            <a:endParaRPr lang="en-AU" dirty="0"/>
          </a:p>
        </p:txBody>
      </p:sp>
    </p:spTree>
    <p:extLst>
      <p:ext uri="{BB962C8B-B14F-4D97-AF65-F5344CB8AC3E}">
        <p14:creationId xmlns:p14="http://schemas.microsoft.com/office/powerpoint/2010/main" val="723736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8111E-8352-C432-D99D-57D5AEABAF78}"/>
              </a:ext>
            </a:extLst>
          </p:cNvPr>
          <p:cNvSpPr>
            <a:spLocks noGrp="1"/>
          </p:cNvSpPr>
          <p:nvPr>
            <p:ph type="title"/>
          </p:nvPr>
        </p:nvSpPr>
        <p:spPr/>
        <p:txBody>
          <a:bodyPr>
            <a:normAutofit/>
          </a:bodyPr>
          <a:lstStyle/>
          <a:p>
            <a:r>
              <a:rPr lang="en-GB" dirty="0"/>
              <a:t>Network Design: Backbone Network</a:t>
            </a:r>
            <a:endParaRPr lang="en-AU" dirty="0"/>
          </a:p>
        </p:txBody>
      </p:sp>
      <p:pic>
        <p:nvPicPr>
          <p:cNvPr id="4" name="Picture 3" descr="A diagram of a computer network&#10;&#10;Description automatically generated">
            <a:extLst>
              <a:ext uri="{FF2B5EF4-FFF2-40B4-BE49-F238E27FC236}">
                <a16:creationId xmlns:a16="http://schemas.microsoft.com/office/drawing/2014/main" id="{2B20CE55-6EA1-D9CA-6570-15DD55042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72855"/>
            <a:ext cx="12192000" cy="5485145"/>
          </a:xfrm>
          <a:prstGeom prst="rect">
            <a:avLst/>
          </a:prstGeom>
        </p:spPr>
      </p:pic>
      <p:sp>
        <p:nvSpPr>
          <p:cNvPr id="3" name="Rectangle 2">
            <a:extLst>
              <a:ext uri="{FF2B5EF4-FFF2-40B4-BE49-F238E27FC236}">
                <a16:creationId xmlns:a16="http://schemas.microsoft.com/office/drawing/2014/main" id="{F517980C-B548-8C09-17DB-7338567FDD86}"/>
              </a:ext>
            </a:extLst>
          </p:cNvPr>
          <p:cNvSpPr/>
          <p:nvPr/>
        </p:nvSpPr>
        <p:spPr>
          <a:xfrm>
            <a:off x="5175812" y="3703899"/>
            <a:ext cx="1840376" cy="315410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092989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1612</Words>
  <Application>Microsoft Office PowerPoint</Application>
  <PresentationFormat>Widescreen</PresentationFormat>
  <Paragraphs>218</Paragraphs>
  <Slides>25</Slides>
  <Notes>10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主题</vt:lpstr>
      <vt:lpstr>FIT9137 – Assignment 2 2024 Semester 1</vt:lpstr>
      <vt:lpstr>Content</vt:lpstr>
      <vt:lpstr>Problem Definition: Assumptions</vt:lpstr>
      <vt:lpstr>Problem Definition: Requirements</vt:lpstr>
      <vt:lpstr>Network Design: Wired Network</vt:lpstr>
      <vt:lpstr>Network Design: Wireless Network</vt:lpstr>
      <vt:lpstr>Network Design: Backbone Network</vt:lpstr>
      <vt:lpstr>Network Design: Ethical Problem solving</vt:lpstr>
      <vt:lpstr>Network Design: Backbone Network</vt:lpstr>
      <vt:lpstr>Network Design: Length</vt:lpstr>
      <vt:lpstr>Network Design: Length</vt:lpstr>
      <vt:lpstr>Network Design: Brand, Series and Costs</vt:lpstr>
      <vt:lpstr>Network Design: Brand, Series and Costs</vt:lpstr>
      <vt:lpstr>Conclusion and Recommendation </vt:lpstr>
      <vt:lpstr>Conclusion and recommendation</vt:lpstr>
      <vt:lpstr>Reference</vt:lpstr>
      <vt:lpstr>Appendix: Details of Design</vt:lpstr>
      <vt:lpstr>Appendix: Details of Design</vt:lpstr>
      <vt:lpstr>Appendix: Details of Design</vt:lpstr>
      <vt:lpstr>Appendix: Details of Design</vt:lpstr>
      <vt:lpstr>Appendix: Details of Design</vt:lpstr>
      <vt:lpstr>Appendix: Details of Design</vt:lpstr>
      <vt:lpstr>Appendix: Details of Design</vt:lpstr>
      <vt:lpstr>Appendix: Details of Devices</vt:lpstr>
      <vt:lpstr>Appendix: Details of Devices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悦博 冯</cp:lastModifiedBy>
  <cp:revision>2</cp:revision>
  <dcterms:created xsi:type="dcterms:W3CDTF">2024-03-28T12:19:38Z</dcterms:created>
  <dcterms:modified xsi:type="dcterms:W3CDTF">2024-04-26T13:43:54Z</dcterms:modified>
</cp:coreProperties>
</file>

<file path=docProps/thumbnail.jpeg>
</file>